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 autoCompressPictures="0">
  <p:sldMasterIdLst>
    <p:sldMasterId id="2147483686" r:id="rId1"/>
    <p:sldMasterId id="2147483687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id="{38F909A8-AAC1-4CB5-88D4-C145DE2E44F1}" name="기본 구역">
          <p14:sldIdLst>
            <p14:sldId id="256"/>
            <p14:sldId id="257"/>
          </p14:sldIdLst>
        </p14:section>
        <p14:section id="{E65D08CA-16F5-42FC-AD9B-94F9B4B7E1FA}" name="과제 심의">
          <p14:sldIdLst>
            <p14:sldId id="258"/>
            <p14:sldId id="259"/>
            <p14:sldId id="260"/>
            <p14:sldId id="261"/>
            <p14:sldId id="262"/>
            <p14:sldId id="263"/>
            <p14:sldId id="264"/>
          </p14:sldIdLst>
        </p14:section>
        <p14:section id="{7D0901F0-9176-4119-B528-FE349BC0E663}" name="타당성검토">
          <p14:sldIdLst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</p14:sldIdLst>
        </p14:section>
        <p14:section id="{E769BB25-1E7F-4C73-86F6-6790DE1D6C92}" name="품질 평가">
          <p14:sldIdLst>
            <p14:sldId id="288"/>
            <p14:sldId id="289"/>
            <p14:sldId id="290"/>
          </p14:sldIdLst>
        </p14:section>
        <p14:section id="{DFE2FD2D-96B4-4AE7-9889-C6E74154D689}" name="과제 완료 처리">
          <p14:sldIdLst>
            <p14:sldId id="291"/>
            <p14:sldId id="292"/>
            <p14:sldId id="293"/>
          </p14:sldIdLst>
        </p14:section>
      </p14:sectionLst>
    </p:ext>
  </p:extLst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6F32DA17-5E74-4BDB-82E2-5F75A7F41E98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w="sm" len="sm"/>
              <a:tailEnd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EBB475B-8451-44E2-AB3F-93A39806E244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AC34860-93B6-429A-9CBE-D8EE26E9B93E}" styleName="Table_3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w="sm" len="sm"/>
              <a:tailEnd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w="sm" len="sm"/>
              <a:tailEnd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w="sm" len="sm"/>
              <a:tailEnd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w="sm" len="sm"/>
              <a:tailEnd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w="sm" len="sm"/>
              <a:tailEnd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w="sm" len="sm"/>
              <a:tailEnd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4126C79-9DDB-4944-86EA-05EA44FA0D6B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w="sm" len="sm"/>
              <a:tailEnd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w="sm" len="sm"/>
              <a:tailEnd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w="sm" len="sm"/>
              <a:tailEnd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w="sm" len="sm"/>
              <a:tailEnd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w="sm" len="sm"/>
              <a:tailEnd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w="sm" len="sm"/>
              <a:tailEnd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E24CAD0-9B1A-48FA-B5F0-4017004A009C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w="sm" len="sm"/>
              <a:tailEnd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4838" autoAdjust="0"/>
    <p:restoredTop sz="86915" autoAdjust="0"/>
  </p:normalViewPr>
  <p:slideViewPr>
    <p:cSldViewPr snapToGrid="0">
      <p:cViewPr varScale="1">
        <p:scale>
          <a:sx n="100" d="100"/>
          <a:sy n="100" d="100"/>
        </p:scale>
        <p:origin x="940" y="284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slideMaster" Target="slideMasters/slideMaster2.xml"  /><Relationship Id="rId20" Type="http://schemas.openxmlformats.org/officeDocument/2006/relationships/slide" Target="slides/slide17.xml"  /><Relationship Id="rId21" Type="http://schemas.openxmlformats.org/officeDocument/2006/relationships/slide" Target="slides/slide18.xml"  /><Relationship Id="rId22" Type="http://schemas.openxmlformats.org/officeDocument/2006/relationships/slide" Target="slides/slide19.xml"  /><Relationship Id="rId23" Type="http://schemas.openxmlformats.org/officeDocument/2006/relationships/slide" Target="slides/slide20.xml"  /><Relationship Id="rId24" Type="http://schemas.openxmlformats.org/officeDocument/2006/relationships/slide" Target="slides/slide21.xml"  /><Relationship Id="rId25" Type="http://schemas.openxmlformats.org/officeDocument/2006/relationships/slide" Target="slides/slide22.xml"  /><Relationship Id="rId26" Type="http://schemas.openxmlformats.org/officeDocument/2006/relationships/slide" Target="slides/slide23.xml"  /><Relationship Id="rId27" Type="http://schemas.openxmlformats.org/officeDocument/2006/relationships/slide" Target="slides/slide24.xml"  /><Relationship Id="rId28" Type="http://schemas.openxmlformats.org/officeDocument/2006/relationships/slide" Target="slides/slide25.xml"  /><Relationship Id="rId29" Type="http://schemas.openxmlformats.org/officeDocument/2006/relationships/slide" Target="slides/slide26.xml"  /><Relationship Id="rId3" Type="http://schemas.openxmlformats.org/officeDocument/2006/relationships/notesMaster" Target="notesMasters/notesMaster1.xml"  /><Relationship Id="rId30" Type="http://schemas.openxmlformats.org/officeDocument/2006/relationships/slide" Target="slides/slide27.xml"  /><Relationship Id="rId31" Type="http://schemas.openxmlformats.org/officeDocument/2006/relationships/slide" Target="slides/slide28.xml"  /><Relationship Id="rId32" Type="http://schemas.openxmlformats.org/officeDocument/2006/relationships/slide" Target="slides/slide29.xml"  /><Relationship Id="rId33" Type="http://schemas.openxmlformats.org/officeDocument/2006/relationships/slide" Target="slides/slide30.xml"  /><Relationship Id="rId34" Type="http://schemas.openxmlformats.org/officeDocument/2006/relationships/slide" Target="slides/slide31.xml"  /><Relationship Id="rId35" Type="http://schemas.openxmlformats.org/officeDocument/2006/relationships/slide" Target="slides/slide32.xml"  /><Relationship Id="rId36" Type="http://schemas.openxmlformats.org/officeDocument/2006/relationships/slide" Target="slides/slide33.xml"  /><Relationship Id="rId37" Type="http://schemas.openxmlformats.org/officeDocument/2006/relationships/slide" Target="slides/slide34.xml"  /><Relationship Id="rId38" Type="http://schemas.openxmlformats.org/officeDocument/2006/relationships/slide" Target="slides/slide35.xml"  /><Relationship Id="rId39" Type="http://schemas.openxmlformats.org/officeDocument/2006/relationships/slide" Target="slides/slide36.xml"  /><Relationship Id="rId4" Type="http://schemas.openxmlformats.org/officeDocument/2006/relationships/slide" Target="slides/slide1.xml"  /><Relationship Id="rId40" Type="http://schemas.openxmlformats.org/officeDocument/2006/relationships/slide" Target="slides/slide37.xml"  /><Relationship Id="rId41" Type="http://schemas.openxmlformats.org/officeDocument/2006/relationships/slide" Target="slides/slide38.xml"  /><Relationship Id="rId42" Type="http://schemas.openxmlformats.org/officeDocument/2006/relationships/presProps" Target="presProps.xml"  /><Relationship Id="rId43" Type="http://schemas.openxmlformats.org/officeDocument/2006/relationships/viewProps" Target="viewProps.xml"  /><Relationship Id="rId44" Type="http://schemas.openxmlformats.org/officeDocument/2006/relationships/theme" Target="theme/theme1.xml"  /><Relationship Id="rId45" Type="http://schemas.openxmlformats.org/officeDocument/2006/relationships/tableStyles" Target="tableStyles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맑은 고딕"/>
                <a:ea typeface="맑은 고딕"/>
                <a:cs typeface="맑은 고딕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맑은 고딕"/>
                <a:ea typeface="맑은 고딕"/>
                <a:cs typeface="맑은 고딕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Google Shape;5;n"/>
          <p:cNvSpPr>
            <a:spLocks noGrp="1" noRot="1" noChangeAspect="1" noTextEdi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맑은 고딕"/>
                <a:ea typeface="맑은 고딕"/>
                <a:cs typeface="맑은 고딕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>
            <a:lvl1pPr>
              <a:defRPr>
                <a:latin typeface="맑은 고딕"/>
                <a:ea typeface="맑은 고딕"/>
              </a:defRPr>
            </a:lvl1pPr>
          </a:lstStyle>
          <a:p>
            <a:pPr algn="r">
              <a:defRPr/>
            </a:pPr>
            <a:fld id="{00000000-1234-1234-1234-123412341234}" type="slidenum">
              <a:rPr lang="en-US" altLang="ko-KR" sz="1200">
                <a:solidFill>
                  <a:schemeClr val="dk1"/>
                </a:solidFill>
                <a:cs typeface="맑은 고딕"/>
                <a:sym typeface="맑은 고딕"/>
              </a:rPr>
              <a:pPr algn="r">
                <a:defRPr/>
              </a:pPr>
              <a:t>‹#›</a:t>
            </a:fld>
            <a:endParaRPr lang="en-US" sz="1200">
              <a:solidFill>
                <a:schemeClr val="dk1"/>
              </a:solidFill>
              <a:cs typeface="맑은 고딕"/>
              <a:sym typeface="맑은 고딕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맑은 고딕"/>
        <a:ea typeface="맑은 고딕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8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9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0.xml.rels><?xml version="1.0" encoding="UTF-8" standalone="yes" ?><Relationships xmlns="http://schemas.openxmlformats.org/package/2006/relationships"><Relationship Id="rId1" Type="http://schemas.openxmlformats.org/officeDocument/2006/relationships/slide" Target="../slides/slide20.xml"  /><Relationship Id="rId2" Type="http://schemas.openxmlformats.org/officeDocument/2006/relationships/notesMaster" Target="../notesMasters/notesMaster1.xml"  /></Relationships>
</file>

<file path=ppt/notesSlides/_rels/notesSlide2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1.xml"  /><Relationship Id="rId2" Type="http://schemas.openxmlformats.org/officeDocument/2006/relationships/notesMaster" Target="../notesMasters/notesMaster1.xml"  /></Relationships>
</file>

<file path=ppt/notesSlides/_rels/notesSlide2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2.xml"  /><Relationship Id="rId2" Type="http://schemas.openxmlformats.org/officeDocument/2006/relationships/notesMaster" Target="../notesMasters/notesMaster1.xml"  /></Relationships>
</file>

<file path=ppt/notesSlides/_rels/notesSlide23.xml.rels><?xml version="1.0" encoding="UTF-8" standalone="yes" ?><Relationships xmlns="http://schemas.openxmlformats.org/package/2006/relationships"><Relationship Id="rId1" Type="http://schemas.openxmlformats.org/officeDocument/2006/relationships/slide" Target="../slides/slide23.xml"  /><Relationship Id="rId2" Type="http://schemas.openxmlformats.org/officeDocument/2006/relationships/notesMaster" Target="../notesMasters/notesMaster1.xml"  /></Relationships>
</file>

<file path=ppt/notesSlides/_rels/notesSlide24.xml.rels><?xml version="1.0" encoding="UTF-8" standalone="yes" ?><Relationships xmlns="http://schemas.openxmlformats.org/package/2006/relationships"><Relationship Id="rId1" Type="http://schemas.openxmlformats.org/officeDocument/2006/relationships/slide" Target="../slides/slide24.xml"  /><Relationship Id="rId2" Type="http://schemas.openxmlformats.org/officeDocument/2006/relationships/notesMaster" Target="../notesMasters/notesMaster1.xml"  /></Relationships>
</file>

<file path=ppt/notesSlides/_rels/notesSlide25.xml.rels><?xml version="1.0" encoding="UTF-8" standalone="yes" ?><Relationships xmlns="http://schemas.openxmlformats.org/package/2006/relationships"><Relationship Id="rId1" Type="http://schemas.openxmlformats.org/officeDocument/2006/relationships/slide" Target="../slides/slide25.xml"  /><Relationship Id="rId2" Type="http://schemas.openxmlformats.org/officeDocument/2006/relationships/notesMaster" Target="../notesMasters/notesMaster1.xml"  /></Relationships>
</file>

<file path=ppt/notesSlides/_rels/notesSlide26.xml.rels><?xml version="1.0" encoding="UTF-8" standalone="yes" ?><Relationships xmlns="http://schemas.openxmlformats.org/package/2006/relationships"><Relationship Id="rId1" Type="http://schemas.openxmlformats.org/officeDocument/2006/relationships/slide" Target="../slides/slide26.xml"  /><Relationship Id="rId2" Type="http://schemas.openxmlformats.org/officeDocument/2006/relationships/notesMaster" Target="../notesMasters/notesMaster1.xml"  /></Relationships>
</file>

<file path=ppt/notesSlides/_rels/notesSlide27.xml.rels><?xml version="1.0" encoding="UTF-8" standalone="yes" ?><Relationships xmlns="http://schemas.openxmlformats.org/package/2006/relationships"><Relationship Id="rId1" Type="http://schemas.openxmlformats.org/officeDocument/2006/relationships/slide" Target="../slides/slide27.xml"  /><Relationship Id="rId2" Type="http://schemas.openxmlformats.org/officeDocument/2006/relationships/notesMaster" Target="../notesMasters/notesMaster1.xml"  /></Relationships>
</file>

<file path=ppt/notesSlides/_rels/notesSlide28.xml.rels><?xml version="1.0" encoding="UTF-8" standalone="yes" ?><Relationships xmlns="http://schemas.openxmlformats.org/package/2006/relationships"><Relationship Id="rId1" Type="http://schemas.openxmlformats.org/officeDocument/2006/relationships/slide" Target="../slides/slide28.xml"  /><Relationship Id="rId2" Type="http://schemas.openxmlformats.org/officeDocument/2006/relationships/notesMaster" Target="../notesMasters/notesMaster1.xml"  /></Relationships>
</file>

<file path=ppt/notesSlides/_rels/notesSlide29.xml.rels><?xml version="1.0" encoding="UTF-8" standalone="yes" ?><Relationships xmlns="http://schemas.openxmlformats.org/package/2006/relationships"><Relationship Id="rId1" Type="http://schemas.openxmlformats.org/officeDocument/2006/relationships/slide" Target="../slides/slide29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30.xml.rels><?xml version="1.0" encoding="UTF-8" standalone="yes" ?><Relationships xmlns="http://schemas.openxmlformats.org/package/2006/relationships"><Relationship Id="rId1" Type="http://schemas.openxmlformats.org/officeDocument/2006/relationships/slide" Target="../slides/slide30.xml"  /><Relationship Id="rId2" Type="http://schemas.openxmlformats.org/officeDocument/2006/relationships/notesMaster" Target="../notesMasters/notesMaster1.xml"  /></Relationships>
</file>

<file path=ppt/notesSlides/_rels/notesSlide3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31.xml"  /></Relationships>
</file>

<file path=ppt/notesSlides/_rels/notesSlide32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32.xml"  /></Relationships>
</file>

<file path=ppt/notesSlides/_rels/notesSlide33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33.xml"  /></Relationships>
</file>

<file path=ppt/notesSlides/_rels/notesSlide34.xml.rels><?xml version="1.0" encoding="UTF-8" standalone="yes" ?><Relationships xmlns="http://schemas.openxmlformats.org/package/2006/relationships"><Relationship Id="rId1" Type="http://schemas.openxmlformats.org/officeDocument/2006/relationships/slide" Target="../slides/slide34.xml"  /><Relationship Id="rId2" Type="http://schemas.openxmlformats.org/officeDocument/2006/relationships/notesMaster" Target="../notesMasters/notesMaster1.xml"  /></Relationships>
</file>

<file path=ppt/notesSlides/_rels/notesSlide35.xml.rels><?xml version="1.0" encoding="UTF-8" standalone="yes" ?><Relationships xmlns="http://schemas.openxmlformats.org/package/2006/relationships"><Relationship Id="rId1" Type="http://schemas.openxmlformats.org/officeDocument/2006/relationships/slide" Target="../slides/slide35.xml"  /><Relationship Id="rId2" Type="http://schemas.openxmlformats.org/officeDocument/2006/relationships/notesMaster" Target="../notesMasters/notesMaster1.xml"  /></Relationships>
</file>

<file path=ppt/notesSlides/_rels/notesSlide36.xml.rels><?xml version="1.0" encoding="UTF-8" standalone="yes" ?><Relationships xmlns="http://schemas.openxmlformats.org/package/2006/relationships"><Relationship Id="rId1" Type="http://schemas.openxmlformats.org/officeDocument/2006/relationships/slide" Target="../slides/slide36.xml"  /><Relationship Id="rId2" Type="http://schemas.openxmlformats.org/officeDocument/2006/relationships/notesMaster" Target="../notesMasters/notesMaster1.xml"  /></Relationships>
</file>

<file path=ppt/notesSlides/_rels/notesSlide37.xml.rels><?xml version="1.0" encoding="UTF-8" standalone="yes" ?><Relationships xmlns="http://schemas.openxmlformats.org/package/2006/relationships"><Relationship Id="rId1" Type="http://schemas.openxmlformats.org/officeDocument/2006/relationships/slide" Target="../slides/slide37.xml"  /><Relationship Id="rId2" Type="http://schemas.openxmlformats.org/officeDocument/2006/relationships/notesMaster" Target="../notesMasters/notesMaster1.xml"  /></Relationships>
</file>

<file path=ppt/notesSlides/_rels/notesSlide38.xml.rels><?xml version="1.0" encoding="UTF-8" standalone="yes" ?><Relationships xmlns="http://schemas.openxmlformats.org/package/2006/relationships"><Relationship Id="rId1" Type="http://schemas.openxmlformats.org/officeDocument/2006/relationships/slide" Target="../slides/slide38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b5d807d25a_29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336" name="Google Shape;336;g1b5d807d25a_29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cs typeface="맑은 고딕"/>
                <a:sym typeface="맑은 고딕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10</a:t>
            </a:fld>
            <a:endParaRPr lang="ko-KR" altLang="en-US" sz="1200" b="0" i="0" u="none" strike="noStrike" cap="none">
              <a:solidFill>
                <a:schemeClr val="dk1"/>
              </a:solidFill>
              <a:cs typeface="맑은 고딕"/>
              <a:sym typeface="맑은 고딕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11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12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13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b5d807d25a_29_11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55" name="Google Shape;455;g1b5d807d25a_29_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56" name="Google Shape;456;g1b5d807d25a_29_1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14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b5d807d25a_29_11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55" name="Google Shape;455;g1b5d807d25a_29_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56" name="Google Shape;456;g1b5d807d25a_29_1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15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b5d807d25a_29_11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55" name="Google Shape;455;g1b5d807d25a_29_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56" name="Google Shape;456;g1b5d807d25a_29_1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16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b5d807d25a_29_11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55" name="Google Shape;455;g1b5d807d25a_29_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56" name="Google Shape;456;g1b5d807d25a_29_1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17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b5d807d25a_29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7" name="Google Shape;507;g1b5d807d25a_29_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맑은 고딕"/>
              <a:ea typeface="맑은 고딕"/>
              <a:cs typeface="맑은 고딕"/>
              <a:sym typeface="맑은 고딕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맑은 고딕"/>
              <a:ea typeface="맑은 고딕"/>
              <a:cs typeface="맑은 고딕"/>
              <a:sym typeface="맑은 고딕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400" b="1">
              <a:latin typeface="맑은 고딕"/>
              <a:ea typeface="맑은 고딕"/>
              <a:cs typeface="맑은 고딕"/>
              <a:sym typeface="맑은 고딕"/>
            </a:endParaRPr>
          </a:p>
        </p:txBody>
      </p:sp>
      <p:sp>
        <p:nvSpPr>
          <p:cNvPr id="508" name="Google Shape;508;g1b5d807d25a_29_1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18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>
          <a:extLst>
            <a:ext uri="{FF2B5EF4-FFF2-40B4-BE49-F238E27FC236}">
              <a16:creationId xmlns:a16="http://schemas.microsoft.com/office/drawing/2014/main" id="{A9001016-C8AC-2B23-57BA-32E533D7A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b5d807d25a_29_172:notes">
            <a:extLst>
              <a:ext uri="{FF2B5EF4-FFF2-40B4-BE49-F238E27FC236}">
                <a16:creationId xmlns:a16="http://schemas.microsoft.com/office/drawing/2014/main" id="{F2B4FDA4-44C5-1554-3024-B4560F8EF5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7" name="Google Shape;507;g1b5d807d25a_29_172:notes">
            <a:extLst>
              <a:ext uri="{FF2B5EF4-FFF2-40B4-BE49-F238E27FC236}">
                <a16:creationId xmlns:a16="http://schemas.microsoft.com/office/drawing/2014/main" id="{C7E118C8-2FBC-A65A-3CFD-D38322B396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맑은 고딕"/>
              <a:ea typeface="맑은 고딕"/>
              <a:cs typeface="맑은 고딕"/>
              <a:sym typeface="맑은 고딕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맑은 고딕"/>
              <a:ea typeface="맑은 고딕"/>
              <a:cs typeface="맑은 고딕"/>
              <a:sym typeface="맑은 고딕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400" b="1">
              <a:latin typeface="맑은 고딕"/>
              <a:ea typeface="맑은 고딕"/>
              <a:cs typeface="맑은 고딕"/>
              <a:sym typeface="맑은 고딕"/>
            </a:endParaRPr>
          </a:p>
        </p:txBody>
      </p:sp>
      <p:sp>
        <p:nvSpPr>
          <p:cNvPr id="508" name="Google Shape;508;g1b5d807d25a_29_172:notes">
            <a:extLst>
              <a:ext uri="{FF2B5EF4-FFF2-40B4-BE49-F238E27FC236}">
                <a16:creationId xmlns:a16="http://schemas.microsoft.com/office/drawing/2014/main" id="{BBCD8D50-A523-F97F-6729-4993C3C5DAC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19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6763549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b5d807d25a_29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389" name="Google Shape;389;g1b5d807d25a_29_5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b5d807d25a_29_11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55" name="Google Shape;455;g1b5d807d25a_29_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56" name="Google Shape;456;g1b5d807d25a_29_1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20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b5d807d25a_29_11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55" name="Google Shape;455;g1b5d807d25a_29_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56" name="Google Shape;456;g1b5d807d25a_29_1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21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b5d807d25a_29_20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546" name="Google Shape;546;g1b5d807d25a_29_2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  <a:defRPr/>
            </a:pPr>
            <a:r>
              <a:rPr lang="ko-KR" altLang="en-US" i="1">
                <a:latin typeface="맑은 고딕"/>
                <a:ea typeface="맑은 고딕"/>
                <a:cs typeface="Arial"/>
                <a:sym typeface="Arial"/>
              </a:rPr>
              <a:t/>
            </a:r>
            <a:endParaRPr lang="ko-KR" altLang="en-US" i="1">
              <a:latin typeface="맑은 고딕"/>
              <a:ea typeface="맑은 고딕"/>
              <a:cs typeface="Arial"/>
              <a:sym typeface="Arial"/>
            </a:endParaRPr>
          </a:p>
        </p:txBody>
      </p:sp>
      <p:sp>
        <p:nvSpPr>
          <p:cNvPr id="547" name="Google Shape;547;g1b5d807d25a_29_2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22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b5d807d25a_29_20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546" name="Google Shape;546;g1b5d807d25a_29_2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25000"/>
              <a:buFont typeface="Arial"/>
              <a:buNone/>
              <a:defRPr/>
            </a:pPr>
            <a:r>
              <a:rPr lang="ko-KR" altLang="en-US" i="1">
                <a:latin typeface="맑은 고딕"/>
                <a:ea typeface="맑은 고딕"/>
                <a:cs typeface="Arial"/>
                <a:sym typeface="Arial"/>
              </a:rPr>
              <a:t/>
            </a:r>
            <a:endParaRPr lang="ko-KR" altLang="en-US" i="1">
              <a:latin typeface="맑은 고딕"/>
              <a:ea typeface="맑은 고딕"/>
              <a:cs typeface="Arial"/>
              <a:sym typeface="Arial"/>
            </a:endParaRPr>
          </a:p>
        </p:txBody>
      </p:sp>
      <p:sp>
        <p:nvSpPr>
          <p:cNvPr id="547" name="Google Shape;547;g1b5d807d25a_29_2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23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b5d807d25a_29_2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558" name="Google Shape;558;g1b5d807d25a_29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559" name="Google Shape;559;g1b5d807d25a_29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24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b5d807d25a_29_2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558" name="Google Shape;558;g1b5d807d25a_29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559" name="Google Shape;559;g1b5d807d25a_29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25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b5d807d25a_29_2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558" name="Google Shape;558;g1b5d807d25a_29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>
                <a:latin typeface="맑은 고딕"/>
                <a:ea typeface="맑은 고딕"/>
              </a:rPr>
              <a:t>** </a:t>
            </a:r>
            <a:r>
              <a:rPr lang="ko-KR" altLang="en-US">
                <a:latin typeface="맑은 고딕"/>
                <a:ea typeface="맑은 고딕"/>
              </a:rPr>
              <a:t>교과정 내 </a:t>
            </a:r>
            <a:r>
              <a:rPr lang="en-US" altLang="ko-KR">
                <a:latin typeface="맑은 고딕"/>
                <a:ea typeface="맑은 고딕"/>
              </a:rPr>
              <a:t>: </a:t>
            </a:r>
            <a:r>
              <a:rPr lang="ko-KR" altLang="en-US">
                <a:latin typeface="맑은 고딕"/>
                <a:ea typeface="맑은 고딕"/>
              </a:rPr>
              <a:t>프로세스 흐름도</a:t>
            </a:r>
            <a:r>
              <a:rPr lang="en-US" altLang="ko-KR">
                <a:latin typeface="맑은 고딕"/>
                <a:ea typeface="맑은 고딕"/>
              </a:rPr>
              <a:t>(</a:t>
            </a:r>
            <a:r>
              <a:rPr lang="ko-KR" altLang="en-US">
                <a:latin typeface="맑은 고딕"/>
                <a:ea typeface="맑은 고딕"/>
              </a:rPr>
              <a:t>순서도</a:t>
            </a:r>
            <a:r>
              <a:rPr lang="en-US" altLang="ko-KR">
                <a:latin typeface="맑은 고딕"/>
                <a:ea typeface="맑은 고딕"/>
              </a:rPr>
              <a:t>) / </a:t>
            </a:r>
            <a:r>
              <a:rPr lang="ko-KR" altLang="en-US">
                <a:latin typeface="맑은 고딕"/>
                <a:ea typeface="맑은 고딕"/>
              </a:rPr>
              <a:t>인프라 쪽 서비스 흐름도 참고</a:t>
            </a:r>
            <a:endParaRPr>
              <a:latin typeface="맑은 고딕"/>
              <a:ea typeface="맑은 고딕"/>
            </a:endParaRPr>
          </a:p>
        </p:txBody>
      </p:sp>
      <p:sp>
        <p:nvSpPr>
          <p:cNvPr id="559" name="Google Shape;559;g1b5d807d25a_29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26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b5d807d25a_29_2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558" name="Google Shape;558;g1b5d807d25a_29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>
                <a:latin typeface="맑은 고딕"/>
                <a:ea typeface="맑은 고딕"/>
              </a:rPr>
              <a:t>** </a:t>
            </a:r>
            <a:r>
              <a:rPr lang="ko-KR" altLang="en-US">
                <a:latin typeface="맑은 고딕"/>
                <a:ea typeface="맑은 고딕"/>
              </a:rPr>
              <a:t>교과정 내 </a:t>
            </a:r>
            <a:r>
              <a:rPr lang="en-US" altLang="ko-KR">
                <a:latin typeface="맑은 고딕"/>
                <a:ea typeface="맑은 고딕"/>
              </a:rPr>
              <a:t>: </a:t>
            </a:r>
            <a:r>
              <a:rPr lang="ko-KR" altLang="en-US">
                <a:latin typeface="맑은 고딕"/>
                <a:ea typeface="맑은 고딕"/>
              </a:rPr>
              <a:t>프로세스 흐름도</a:t>
            </a:r>
            <a:r>
              <a:rPr lang="en-US" altLang="ko-KR">
                <a:latin typeface="맑은 고딕"/>
                <a:ea typeface="맑은 고딕"/>
              </a:rPr>
              <a:t>(</a:t>
            </a:r>
            <a:r>
              <a:rPr lang="ko-KR" altLang="en-US">
                <a:latin typeface="맑은 고딕"/>
                <a:ea typeface="맑은 고딕"/>
              </a:rPr>
              <a:t>순서도</a:t>
            </a:r>
            <a:r>
              <a:rPr lang="en-US" altLang="ko-KR">
                <a:latin typeface="맑은 고딕"/>
                <a:ea typeface="맑은 고딕"/>
              </a:rPr>
              <a:t>) / </a:t>
            </a:r>
            <a:r>
              <a:rPr lang="ko-KR" altLang="en-US">
                <a:latin typeface="맑은 고딕"/>
                <a:ea typeface="맑은 고딕"/>
              </a:rPr>
              <a:t>인프라 쪽 서비스 흐름도 참고</a:t>
            </a:r>
            <a:endParaRPr>
              <a:latin typeface="맑은 고딕"/>
              <a:ea typeface="맑은 고딕"/>
            </a:endParaRPr>
          </a:p>
        </p:txBody>
      </p:sp>
      <p:sp>
        <p:nvSpPr>
          <p:cNvPr id="559" name="Google Shape;559;g1b5d807d25a_29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27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b5d807d25a_29_2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558" name="Google Shape;558;g1b5d807d25a_29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559" name="Google Shape;559;g1b5d807d25a_29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28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b5d807d25a_29_2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558" name="Google Shape;558;g1b5d807d25a_29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559" name="Google Shape;559;g1b5d807d25a_29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29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cs typeface="맑은 고딕"/>
                <a:sym typeface="맑은 고딕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3</a:t>
            </a:fld>
            <a:endParaRPr lang="ko-KR" altLang="en-US" sz="1200" b="0" i="0" u="none" strike="noStrike" cap="none">
              <a:solidFill>
                <a:schemeClr val="dk1"/>
              </a:solidFill>
              <a:cs typeface="맑은 고딕"/>
              <a:sym typeface="맑은 고딕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b5d807d25a_29_2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558" name="Google Shape;558;g1b5d807d25a_29_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559" name="Google Shape;559;g1b5d807d25a_29_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30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>
          <a:extLst>
            <a:ext uri="{FF2B5EF4-FFF2-40B4-BE49-F238E27FC236}">
              <a16:creationId xmlns:a16="http://schemas.microsoft.com/office/drawing/2014/main" id="{5861F387-900D-1143-5D85-F6E2D042FA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b5d807d25a_29_217:notes">
            <a:extLst>
              <a:ext uri="{FF2B5EF4-FFF2-40B4-BE49-F238E27FC236}">
                <a16:creationId xmlns:a16="http://schemas.microsoft.com/office/drawing/2014/main" id="{0D8F41D6-EAF6-0F5B-2B50-83C05712AF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8" name="Google Shape;558;g1b5d807d25a_29_217:notes">
            <a:extLst>
              <a:ext uri="{FF2B5EF4-FFF2-40B4-BE49-F238E27FC236}">
                <a16:creationId xmlns:a16="http://schemas.microsoft.com/office/drawing/2014/main" id="{1051D11D-B63C-E766-9F6E-90298A6DC2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9" name="Google Shape;559;g1b5d807d25a_29_217:notes">
            <a:extLst>
              <a:ext uri="{FF2B5EF4-FFF2-40B4-BE49-F238E27FC236}">
                <a16:creationId xmlns:a16="http://schemas.microsoft.com/office/drawing/2014/main" id="{A6E7C29E-1360-5523-2F99-A2E7622F34B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31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61517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>
          <a:extLst>
            <a:ext uri="{FF2B5EF4-FFF2-40B4-BE49-F238E27FC236}">
              <a16:creationId xmlns:a16="http://schemas.microsoft.com/office/drawing/2014/main" id="{8A574275-218E-93FA-EDC1-19CCC6E57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b5d807d25a_29_217:notes">
            <a:extLst>
              <a:ext uri="{FF2B5EF4-FFF2-40B4-BE49-F238E27FC236}">
                <a16:creationId xmlns:a16="http://schemas.microsoft.com/office/drawing/2014/main" id="{C7495F01-13CB-182E-D420-BC37E4264C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8" name="Google Shape;558;g1b5d807d25a_29_217:notes">
            <a:extLst>
              <a:ext uri="{FF2B5EF4-FFF2-40B4-BE49-F238E27FC236}">
                <a16:creationId xmlns:a16="http://schemas.microsoft.com/office/drawing/2014/main" id="{D3BDEFB5-1A00-71EF-EACD-5D89649C3A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9" name="Google Shape;559;g1b5d807d25a_29_217:notes">
            <a:extLst>
              <a:ext uri="{FF2B5EF4-FFF2-40B4-BE49-F238E27FC236}">
                <a16:creationId xmlns:a16="http://schemas.microsoft.com/office/drawing/2014/main" id="{C0F5B624-D448-AD4D-EC44-A247FB1ED04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32</a:t>
            </a:fld>
            <a:endParaRPr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24262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 b="0" i="0" u="none" strike="noStrike" cap="none" smtClean="0">
                <a:solidFill>
                  <a:schemeClr val="dk1"/>
                </a:solidFill>
                <a:cs typeface="Malgun Gothic"/>
                <a:sym typeface="Malgun Gothic"/>
              </a:rPr>
              <a:t>33</a:t>
            </a:fld>
            <a:endParaRPr lang="ko-KR" altLang="en-US" sz="1200" b="0" i="0" u="none" strike="noStrike" cap="none">
              <a:solidFill>
                <a:schemeClr val="dk1"/>
              </a:solidFill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700372"/>
      </p:ext>
    </p:extLst>
  </p:cSld>
  <p:clrMapOvr>
    <a:masterClrMapping/>
  </p:clrMapOvr>
</p:notes>
</file>

<file path=ppt/notesSlides/notesSlide3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34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35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cs typeface="맑은 고딕"/>
                <a:sym typeface="맑은 고딕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36</a:t>
            </a:fld>
            <a:endParaRPr lang="ko-KR" altLang="en-US" sz="1200" b="0" i="0" u="none" strike="noStrike" cap="none">
              <a:solidFill>
                <a:schemeClr val="dk1"/>
              </a:solidFill>
              <a:cs typeface="맑은 고딕"/>
              <a:sym typeface="맑은 고딕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37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1b5d807d25a_29_3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1159" name="Google Shape;1159;g1b5d807d25a_29_33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4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5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6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5d807d25a_29_6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422275" y="1243013"/>
            <a:ext cx="5961063" cy="3354387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00" name="Google Shape;400;g1b5d807d25a_29_63:notes"/>
          <p:cNvSpPr txBox="1">
            <a:spLocks noGrp="1"/>
          </p:cNvSpPr>
          <p:nvPr>
            <p:ph type="body" idx="1"/>
          </p:nvPr>
        </p:nvSpPr>
        <p:spPr>
          <a:xfrm>
            <a:off x="680562" y="4783307"/>
            <a:ext cx="5444490" cy="3913614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01" name="Google Shape;401;g1b5d807d25a_29_63:notes"/>
          <p:cNvSpPr txBox="1">
            <a:spLocks noGrp="1"/>
          </p:cNvSpPr>
          <p:nvPr>
            <p:ph type="sldNum" idx="12"/>
          </p:nvPr>
        </p:nvSpPr>
        <p:spPr>
          <a:xfrm>
            <a:off x="3854939" y="9440647"/>
            <a:ext cx="2949099" cy="498692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7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b5d807d25a_29_8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21" name="Google Shape;421;g1b5d807d25a_29_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22" name="Google Shape;422;g1b5d807d25a_29_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8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b5d807d25a_29_8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21" name="Google Shape;421;g1b5d807d25a_29_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>
                <a:latin typeface="맑은 고딕"/>
                <a:ea typeface="맑은 고딕"/>
              </a:rPr>
              <a:t/>
            </a:r>
            <a:endParaRPr lang="ko-KR" altLang="en-US">
              <a:latin typeface="맑은 고딕"/>
              <a:ea typeface="맑은 고딕"/>
            </a:endParaRPr>
          </a:p>
        </p:txBody>
      </p:sp>
      <p:sp>
        <p:nvSpPr>
          <p:cNvPr id="422" name="Google Shape;422;g1b5d807d25a_29_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 altLang="ko-KR">
                <a:latin typeface="맑은 고딕"/>
                <a:ea typeface="맑은 고딕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9</a:t>
            </a:fld>
            <a:endParaRPr>
              <a:latin typeface="맑은 고딕"/>
              <a:ea typeface="맑은 고딕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2.png"  /></Relationships>
</file>

<file path=ppt/slideLayouts/_rels/slideLayout2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a52fff9953_12_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g1a52fff9953_12_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g1a52fff9953_12_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g1a52fff9953_12_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g1a52fff9953_12_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FFE8A30-A90A-5035-5A6C-4E167416B5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a52fff9953_12_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1a52fff9953_12_6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g1a52fff9953_12_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1a52fff9953_12_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g1a52fff9953_12_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a52fff9953_12_6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1a52fff9953_12_6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g1a52fff9953_12_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g1a52fff9953_12_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1a52fff9953_12_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hapter &amp; Sub Unit">
  <p:cSld name="1_Chapter &amp; Sub Uni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08096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41166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0518"/>
            <a:ext cx="6970824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4" y="2222065"/>
            <a:ext cx="6970825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7745948-92EA-3E8A-1DBC-45422E91850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580323" y="3143243"/>
            <a:ext cx="6139069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87155554-9334-F8D5-FA7F-80CF2FB3BC7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1580323" y="3754790"/>
            <a:ext cx="6139068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A44C718E-DBD5-B640-39D2-7860AFE27FF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960666" y="4717060"/>
            <a:ext cx="6970823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B073C5F-2FFF-4B6A-E630-E112FB5B952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960666" y="5328607"/>
            <a:ext cx="6970822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30843267-C01A-455A-D8A3-E8A7C6CFB0F6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1DAE6A71-9FA2-20A0-D992-DEBF7FF3301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85D3E6-EA9D-9DE8-6317-6DF86AEEDB4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48219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2C780-6C1C-A81B-5B9E-735DFD6F43D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9902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9AB7CE-949B-41D7-A673-06B30968CD01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369902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C6C789A-7FB2-432A-6019-3F62E5386F29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987745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72CBAF-4BDE-95E9-99A1-9EDDBDEF84DC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7987745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7" y="2185521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A2C811-2433-C4B8-E818-972740C4960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09600" y="5692875"/>
            <a:ext cx="10972800" cy="53949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43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1728"/>
            <a:ext cx="6922301" cy="562749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178669"/>
            <a:ext cx="6922300" cy="83701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146198" y="3092460"/>
            <a:ext cx="6736768" cy="622646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1146197" y="3689968"/>
            <a:ext cx="6736767" cy="926101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1378113" y="4763061"/>
            <a:ext cx="6504852" cy="5819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78112" y="5380382"/>
            <a:ext cx="6504851" cy="865633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31F54DF-E984-A005-B56B-B62147C13B6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71602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2439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2439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426387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426387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1C98F61-9164-7CDA-F0A4-B90327F23F7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26200" y="3752850"/>
            <a:ext cx="5156200" cy="2457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24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362553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537496"/>
            <a:ext cx="3259180" cy="1215184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712973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712973" y="2537495"/>
            <a:ext cx="3259180" cy="1197477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7011488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7011488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BB6EDE2-F53E-7B97-FF80-7764EECA4CC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485188" y="0"/>
            <a:ext cx="3706812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16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681E5-DE3E-1E52-3179-344AB5B2A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9A41B8-CF99-8A7C-E16D-CFEF1E099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89524-6BA7-0F2E-1749-175C69286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574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122B0E2-DD88-4402-8002-2749C162CE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1" y="-8546"/>
            <a:ext cx="12189729" cy="6868912"/>
          </a:xfrm>
          <a:prstGeom prst="rect">
            <a:avLst/>
          </a:prstGeom>
        </p:spPr>
      </p:pic>
      <p:sp>
        <p:nvSpPr>
          <p:cNvPr id="100" name="Google Shape;100;g1a52fff9953_12_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g1a52fff9953_12_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g1a52fff9953_12_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g1a52fff9953_12_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1a52fff9953_12_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E6759F-66EA-8EE3-A2F4-F15BA2F9B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548357-3F2C-483C-C0FC-FD9FB673C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309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03092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52fff9953_12_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g1a52fff9953_12_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g1a52fff9953_12_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g1a52fff9953_12_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g1a52fff9953_12_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a52fff9953_12_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g1a52fff9953_12_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g1a52fff9953_12_2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g1a52fff9953_12_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g1a52fff9953_12_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g1a52fff9953_12_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a52fff9953_12_3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1a52fff9953_12_3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g1a52fff9953_12_3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g1a52fff9953_12_3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3" name="Google Shape;123;g1a52fff9953_12_3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g1a52fff9953_12_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g1a52fff9953_12_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1a52fff9953_12_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a52fff9953_12_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g1a52fff9953_12_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1a52fff9953_12_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g1a52fff9953_12_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a52fff9953_12_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g1a52fff9953_12_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g1a52fff9953_12_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52fff9953_12_4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g1a52fff9953_12_4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9" name="Google Shape;139;g1a52fff9953_12_4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0" name="Google Shape;140;g1a52fff9953_12_4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g1a52fff9953_12_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g1a52fff9953_12_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a52fff9953_12_5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g1a52fff9953_12_5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46" name="Google Shape;146;g1a52fff9953_12_5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7" name="Google Shape;147;g1a52fff9953_12_5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1a52fff9953_12_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1a52fff9953_12_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Relationship Id="rId10" Type="http://schemas.openxmlformats.org/officeDocument/2006/relationships/theme" Target="../theme/theme2.xml"  /><Relationship Id="rId2" Type="http://schemas.openxmlformats.org/officeDocument/2006/relationships/slideLayout" Target="../slideLayouts/slideLayout14.xml"  /><Relationship Id="rId3" Type="http://schemas.openxmlformats.org/officeDocument/2006/relationships/slideLayout" Target="../slideLayouts/slideLayout15.xml"  /><Relationship Id="rId4" Type="http://schemas.openxmlformats.org/officeDocument/2006/relationships/slideLayout" Target="../slideLayouts/slideLayout16.xml"  /><Relationship Id="rId5" Type="http://schemas.openxmlformats.org/officeDocument/2006/relationships/slideLayout" Target="../slideLayouts/slideLayout17.xml"  /><Relationship Id="rId6" Type="http://schemas.openxmlformats.org/officeDocument/2006/relationships/slideLayout" Target="../slideLayouts/slideLayout18.xml"  /><Relationship Id="rId7" Type="http://schemas.openxmlformats.org/officeDocument/2006/relationships/slideLayout" Target="../slideLayouts/slideLayout19.xml"  /><Relationship Id="rId8" Type="http://schemas.openxmlformats.org/officeDocument/2006/relationships/slideLayout" Target="../slideLayouts/slideLayout20.xml"  /><Relationship Id="rId9" Type="http://schemas.openxmlformats.org/officeDocument/2006/relationships/slideLayout" Target="../slideLayouts/slideLayout2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a52fff9953_12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9" name="Google Shape;89;g1a52fff9953_12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0" name="Google Shape;90;g1a52fff9953_12_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lang="ko-KR" altLang="en-US"/>
          </a:p>
        </p:txBody>
      </p:sp>
      <p:sp>
        <p:nvSpPr>
          <p:cNvPr id="91" name="Google Shape;91;g1a52fff9953_12_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lang="ko-KR" altLang="en-US"/>
          </a:p>
        </p:txBody>
      </p:sp>
      <p:sp>
        <p:nvSpPr>
          <p:cNvPr id="92" name="Google Shape;92;g1a52fff9953_12_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64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71" r:id="rId10"/>
    <p:sldLayoutId id="2147483672" r:id="rId11"/>
    <p:sldLayoutId id="214748368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맑은 고딕" panose="020B0503020000020004" pitchFamily="50" charset="-127"/>
          <a:ea typeface="맑은 고딕" panose="020B0503020000020004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357E25-C674-3745-6594-912F15B9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847056"/>
            <a:ext cx="10629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64DF9-DAEC-F283-848F-16438F855A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A0EC6-5648-844A-8827-911B00959032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2390A06B-2D1F-A145-446B-BF2680524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3537"/>
            <a:ext cx="10629900" cy="12366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D227A9A-BF27-C878-C29C-004A9358CE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3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60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MV Boli" panose="0200050003020009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">
          <p15:clr>
            <a:srgbClr val="F26B43"/>
          </p15:clr>
        </p15:guide>
        <p15:guide id="2" pos="384">
          <p15:clr>
            <a:srgbClr val="F26B43"/>
          </p15:clr>
        </p15:guide>
        <p15:guide id="3" pos="600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3912">
          <p15:clr>
            <a:srgbClr val="F26B43"/>
          </p15:clr>
        </p15:guide>
        <p15:guide id="6" orient="horz" pos="1008">
          <p15:clr>
            <a:srgbClr val="F26B43"/>
          </p15:clr>
        </p15:guide>
      </p15:sldGuideLst>
    </p:ext>
  </p:extLst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Relationship Id="rId3" Type="http://schemas.openxmlformats.org/officeDocument/2006/relationships/image" Target="../media/image3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notesSlide" Target="../notesSlides/notesSlide10.xml"  /><Relationship Id="rId3" Type="http://schemas.openxmlformats.org/officeDocument/2006/relationships/image" Target="../media/image1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1.xml"  /><Relationship Id="rId3" Type="http://schemas.openxmlformats.org/officeDocument/2006/relationships/image" Target="../media/image4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2.xml"  /><Relationship Id="rId3" Type="http://schemas.openxmlformats.org/officeDocument/2006/relationships/image" Target="../media/image4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3.xml"  /><Relationship Id="rId3" Type="http://schemas.openxmlformats.org/officeDocument/2006/relationships/image" Target="../media/image4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4.xml"  /><Relationship Id="rId3" Type="http://schemas.openxmlformats.org/officeDocument/2006/relationships/image" Target="../media/image4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5.xml"  /><Relationship Id="rId3" Type="http://schemas.openxmlformats.org/officeDocument/2006/relationships/image" Target="../media/image4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6.xml"  /><Relationship Id="rId3" Type="http://schemas.openxmlformats.org/officeDocument/2006/relationships/image" Target="../media/image4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7.xml"  /><Relationship Id="rId3" Type="http://schemas.openxmlformats.org/officeDocument/2006/relationships/image" Target="../media/image4.png"  /><Relationship Id="rId4" Type="http://schemas.openxmlformats.org/officeDocument/2006/relationships/image" Target="../media/image7.png"  /><Relationship Id="rId5" Type="http://schemas.openxmlformats.org/officeDocument/2006/relationships/image" Target="../media/image8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8.xml"  /><Relationship Id="rId3" Type="http://schemas.openxmlformats.org/officeDocument/2006/relationships/image" Target="../media/image4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9.xml"  /><Relationship Id="rId3" Type="http://schemas.openxmlformats.org/officeDocument/2006/relationships/image" Target="../media/image4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.xml"  /><Relationship Id="rId3" Type="http://schemas.openxmlformats.org/officeDocument/2006/relationships/image" Target="../media/image4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0.xml"  /><Relationship Id="rId3" Type="http://schemas.openxmlformats.org/officeDocument/2006/relationships/image" Target="../media/image4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1.xml"  /><Relationship Id="rId3" Type="http://schemas.openxmlformats.org/officeDocument/2006/relationships/image" Target="../media/image4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2.xml"  /><Relationship Id="rId3" Type="http://schemas.openxmlformats.org/officeDocument/2006/relationships/image" Target="../media/image4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3.xml"  /><Relationship Id="rId3" Type="http://schemas.openxmlformats.org/officeDocument/2006/relationships/image" Target="../media/image4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4.xml"  /><Relationship Id="rId3" Type="http://schemas.openxmlformats.org/officeDocument/2006/relationships/image" Target="../media/image4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5.xml"  /><Relationship Id="rId3" Type="http://schemas.openxmlformats.org/officeDocument/2006/relationships/image" Target="../media/image4.png"  /><Relationship Id="rId4" Type="http://schemas.openxmlformats.org/officeDocument/2006/relationships/image" Target="../media/image9.emf"  /><Relationship Id="rId5" Type="http://schemas.openxmlformats.org/officeDocument/2006/relationships/image" Target="../media/image10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6.xml"  /><Relationship Id="rId3" Type="http://schemas.openxmlformats.org/officeDocument/2006/relationships/image" Target="../media/image4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7.xml"  /><Relationship Id="rId3" Type="http://schemas.openxmlformats.org/officeDocument/2006/relationships/image" Target="../media/image4.png"  /><Relationship Id="rId4" Type="http://schemas.openxmlformats.org/officeDocument/2006/relationships/image" Target="../media/image11.emf"  /><Relationship Id="rId5" Type="http://schemas.openxmlformats.org/officeDocument/2006/relationships/image" Target="../media/image12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8.xml"  /><Relationship Id="rId3" Type="http://schemas.openxmlformats.org/officeDocument/2006/relationships/image" Target="../media/image4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29.xml"  /><Relationship Id="rId3" Type="http://schemas.openxmlformats.org/officeDocument/2006/relationships/image" Target="../media/image4.png"  /><Relationship Id="rId4" Type="http://schemas.openxmlformats.org/officeDocument/2006/relationships/image" Target="../media/image13.png"  /><Relationship Id="rId5" Type="http://schemas.openxmlformats.org/officeDocument/2006/relationships/image" Target="../media/image14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notesSlide" Target="../notesSlides/notesSlide3.xml"  /><Relationship Id="rId3" Type="http://schemas.openxmlformats.org/officeDocument/2006/relationships/image" Target="../media/image1.pn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0.xml"  /><Relationship Id="rId3" Type="http://schemas.openxmlformats.org/officeDocument/2006/relationships/image" Target="../media/image4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1.xml"  /><Relationship Id="rId3" Type="http://schemas.openxmlformats.org/officeDocument/2006/relationships/image" Target="../media/image4.png"  /><Relationship Id="rId4" Type="http://schemas.openxmlformats.org/officeDocument/2006/relationships/image" Target="../media/image15.png"  /><Relationship Id="rId5" Type="http://schemas.openxmlformats.org/officeDocument/2006/relationships/image" Target="../media/image16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2.xml"  /><Relationship Id="rId3" Type="http://schemas.openxmlformats.org/officeDocument/2006/relationships/image" Target="../media/image4.png"  /><Relationship Id="rId4" Type="http://schemas.openxmlformats.org/officeDocument/2006/relationships/image" Target="../media/image17.png"  /><Relationship Id="rId5" Type="http://schemas.openxmlformats.org/officeDocument/2006/relationships/image" Target="../media/image18.png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notesSlide" Target="../notesSlides/notesSlide33.xml"  /><Relationship Id="rId3" Type="http://schemas.openxmlformats.org/officeDocument/2006/relationships/image" Target="../media/image1.png"  /></Relationships>
</file>

<file path=ppt/slides/_rels/slide3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4.xml"  /><Relationship Id="rId3" Type="http://schemas.openxmlformats.org/officeDocument/2006/relationships/image" Target="../media/image4.png"  /></Relationships>
</file>

<file path=ppt/slides/_rels/slide3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5.xml"  /><Relationship Id="rId3" Type="http://schemas.openxmlformats.org/officeDocument/2006/relationships/image" Target="../media/image4.png"  /></Relationships>
</file>

<file path=ppt/slides/_rels/slide3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notesSlide" Target="../notesSlides/notesSlide36.xml"  /><Relationship Id="rId3" Type="http://schemas.openxmlformats.org/officeDocument/2006/relationships/image" Target="../media/image1.png"  /></Relationships>
</file>

<file path=ppt/slides/_rels/slide3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7.xml"  /><Relationship Id="rId3" Type="http://schemas.openxmlformats.org/officeDocument/2006/relationships/image" Target="../media/image4.png"  /></Relationships>
</file>

<file path=ppt/slides/_rels/slide3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38.xml"  /><Relationship Id="rId3" Type="http://schemas.openxmlformats.org/officeDocument/2006/relationships/image" Target="../media/image19.png"  /><Relationship Id="rId4" Type="http://schemas.openxmlformats.org/officeDocument/2006/relationships/image" Target="../media/image4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5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5.xml"  /><Relationship Id="rId3" Type="http://schemas.openxmlformats.org/officeDocument/2006/relationships/image" Target="../media/image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4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7.xml"  /><Relationship Id="rId3" Type="http://schemas.openxmlformats.org/officeDocument/2006/relationships/image" Target="../media/image4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8.xml"  /><Relationship Id="rId3" Type="http://schemas.openxmlformats.org/officeDocument/2006/relationships/image" Target="../media/image4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9.xml"  /><Relationship Id="rId3" Type="http://schemas.openxmlformats.org/officeDocument/2006/relationships/image" Target="../media/image4.png"  /><Relationship Id="rId4" Type="http://schemas.openxmlformats.org/officeDocument/2006/relationships/image" Target="../media/image6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386;g1b5d807d25a_29_0">
            <a:extLst>
              <a:ext uri="{FF2B5EF4-FFF2-40B4-BE49-F238E27FC236}">
                <a16:creationId xmlns:a16="http://schemas.microsoft.com/office/drawing/2014/main" id="{5C2F0571-3551-3D15-3B94-68BE27EBA8C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5461" y="6497866"/>
            <a:ext cx="1059055" cy="242852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57;p11">
            <a:extLst>
              <a:ext uri="{FF2B5EF4-FFF2-40B4-BE49-F238E27FC236}">
                <a16:creationId xmlns:a16="http://schemas.microsoft.com/office/drawing/2014/main" id="{08F57E2E-F24C-C608-30ED-86FC46CE54F3}"/>
              </a:ext>
            </a:extLst>
          </p:cNvPr>
          <p:cNvSpPr txBox="1">
            <a:spLocks/>
          </p:cNvSpPr>
          <p:nvPr/>
        </p:nvSpPr>
        <p:spPr>
          <a:xfrm>
            <a:off x="453252" y="2049297"/>
            <a:ext cx="6596477" cy="89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60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DX</a:t>
            </a:r>
            <a:r>
              <a:rPr lang="ko-KR" altLang="en-US" sz="60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트랙 </a:t>
            </a:r>
            <a:endParaRPr lang="en-US" altLang="ko-KR" sz="6000" b="1" spc="-100" dirty="0">
              <a:ln w="3175">
                <a:solidFill>
                  <a:schemeClr val="tx1">
                    <a:alpha val="30000"/>
                  </a:schemeClr>
                </a:solidFill>
              </a:ln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6000" b="1" spc="-100" dirty="0" err="1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빅프로젝트</a:t>
            </a:r>
            <a:r>
              <a:rPr lang="ko-KR" altLang="en-US" sz="60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워크시트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AB3E5C-A350-DDA1-1942-F57B690FDDDA}"/>
              </a:ext>
            </a:extLst>
          </p:cNvPr>
          <p:cNvSpPr txBox="1"/>
          <p:nvPr/>
        </p:nvSpPr>
        <p:spPr>
          <a:xfrm>
            <a:off x="453252" y="4015497"/>
            <a:ext cx="5436581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 </a:t>
            </a:r>
            <a:r>
              <a:rPr lang="ko-KR" altLang="en-US" b="1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 워크시트는 </a:t>
            </a:r>
            <a:r>
              <a:rPr lang="ko-KR" altLang="en-US" b="1" dirty="0" err="1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빅프로젝트</a:t>
            </a:r>
            <a:r>
              <a:rPr lang="ko-KR" altLang="en-US" b="1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과제를 도와주기 위한 워크시트이며</a:t>
            </a:r>
            <a:endParaRPr lang="en-US" altLang="ko-KR" b="1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r>
              <a:rPr lang="ko-KR" altLang="en-US" b="1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참고용으로 작성하고 </a:t>
            </a:r>
            <a:r>
              <a:rPr lang="ko-KR" altLang="en-US" b="1" dirty="0" err="1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빅프로젝트</a:t>
            </a:r>
            <a:r>
              <a:rPr lang="ko-KR" altLang="en-US" b="1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진행 부탁 드립니다</a:t>
            </a:r>
            <a:r>
              <a:rPr lang="en-US" altLang="ko-KR" b="1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endParaRPr lang="ko-KR" altLang="en-US" b="1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26E9521-833C-46B2-A322-CF4643D25B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Google Shape;55;p44"/>
          <p:cNvSpPr/>
          <p:nvPr/>
        </p:nvSpPr>
        <p:spPr>
          <a:xfrm>
            <a:off x="1578196" y="2461534"/>
            <a:ext cx="120173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lang="en-US" sz="2000" dirty="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STEP</a:t>
            </a:r>
            <a:r>
              <a:rPr lang="ko-KR" altLang="en-US" sz="2000" dirty="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sz="2000" dirty="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2</a:t>
            </a:r>
            <a:r>
              <a:rPr lang="en-US" sz="2000" b="0" i="0" u="none" strike="noStrike" cap="none" dirty="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.</a:t>
            </a:r>
            <a:endParaRPr sz="2000" b="0" i="0" u="none" strike="noStrike" cap="none" dirty="0">
              <a:solidFill>
                <a:srgbClr val="02BDB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cxnSp>
        <p:nvCxnSpPr>
          <p:cNvPr id="4" name="Google Shape;56;p44"/>
          <p:cNvCxnSpPr/>
          <p:nvPr/>
        </p:nvCxnSpPr>
        <p:spPr>
          <a:xfrm>
            <a:off x="1662559" y="3018266"/>
            <a:ext cx="0" cy="1159127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57;p11">
            <a:extLst>
              <a:ext uri="{FF2B5EF4-FFF2-40B4-BE49-F238E27FC236}">
                <a16:creationId xmlns:a16="http://schemas.microsoft.com/office/drawing/2014/main" id="{E1AD9563-D93B-CF8A-F4B4-B9023CB45518}"/>
              </a:ext>
            </a:extLst>
          </p:cNvPr>
          <p:cNvSpPr txBox="1">
            <a:spLocks/>
          </p:cNvSpPr>
          <p:nvPr/>
        </p:nvSpPr>
        <p:spPr>
          <a:xfrm>
            <a:off x="1918259" y="3150510"/>
            <a:ext cx="8355481" cy="89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sz="5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타당성 검토 산출물</a:t>
            </a:r>
          </a:p>
        </p:txBody>
      </p:sp>
    </p:spTree>
    <p:extLst>
      <p:ext uri="{BB962C8B-B14F-4D97-AF65-F5344CB8AC3E}">
        <p14:creationId xmlns:p14="http://schemas.microsoft.com/office/powerpoint/2010/main" val="1274286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F2F898AF-425C-E8F8-7AA0-6548D1073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5d807d25a_29_63">
            <a:extLst>
              <a:ext uri="{FF2B5EF4-FFF2-40B4-BE49-F238E27FC236}">
                <a16:creationId xmlns:a16="http://schemas.microsoft.com/office/drawing/2014/main" id="{4C87D1A0-8841-3174-9D16-3331E05B1AFA}"/>
              </a:ext>
            </a:extLst>
          </p:cNvPr>
          <p:cNvSpPr txBox="1"/>
          <p:nvPr/>
        </p:nvSpPr>
        <p:spPr>
          <a:xfrm>
            <a:off x="134653" y="101758"/>
            <a:ext cx="629036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Weekly Scrum Template</a:t>
            </a:r>
            <a:endParaRPr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06" name="Google Shape;406;g1b5d807d25a_29_63">
            <a:extLst>
              <a:ext uri="{FF2B5EF4-FFF2-40B4-BE49-F238E27FC236}">
                <a16:creationId xmlns:a16="http://schemas.microsoft.com/office/drawing/2014/main" id="{B8D181F3-49AF-B597-B000-78C8D3AE08C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319CA69-0233-3BA8-8D6A-D08BE9904E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303375"/>
              </p:ext>
            </p:extLst>
          </p:nvPr>
        </p:nvGraphicFramePr>
        <p:xfrm>
          <a:off x="546016" y="1293245"/>
          <a:ext cx="11141348" cy="52353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2077">
                  <a:extLst>
                    <a:ext uri="{9D8B030D-6E8A-4147-A177-3AD203B41FA5}">
                      <a16:colId xmlns:a16="http://schemas.microsoft.com/office/drawing/2014/main" val="2246536521"/>
                    </a:ext>
                  </a:extLst>
                </a:gridCol>
                <a:gridCol w="2882069">
                  <a:extLst>
                    <a:ext uri="{9D8B030D-6E8A-4147-A177-3AD203B41FA5}">
                      <a16:colId xmlns:a16="http://schemas.microsoft.com/office/drawing/2014/main" val="3343903442"/>
                    </a:ext>
                  </a:extLst>
                </a:gridCol>
                <a:gridCol w="2961865">
                  <a:extLst>
                    <a:ext uri="{9D8B030D-6E8A-4147-A177-3AD203B41FA5}">
                      <a16:colId xmlns:a16="http://schemas.microsoft.com/office/drawing/2014/main" val="422251080"/>
                    </a:ext>
                  </a:extLst>
                </a:gridCol>
                <a:gridCol w="2785337">
                  <a:extLst>
                    <a:ext uri="{9D8B030D-6E8A-4147-A177-3AD203B41FA5}">
                      <a16:colId xmlns:a16="http://schemas.microsoft.com/office/drawing/2014/main" val="1633466939"/>
                    </a:ext>
                  </a:extLst>
                </a:gridCol>
              </a:tblGrid>
              <a:tr h="4060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분야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이번 주 한 일 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차주 계획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이슈사항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519638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 수집 및 분석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1688119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제안전략 수립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7519532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시각화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인프라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6491691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제안서 작성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/ PPT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디자인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26094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9752156"/>
                  </a:ext>
                </a:extLst>
              </a:tr>
            </a:tbl>
          </a:graphicData>
        </a:graphic>
      </p:graphicFrame>
      <p:sp>
        <p:nvSpPr>
          <p:cNvPr id="3" name="Google Shape;396;g1b5d807d25a_29_53">
            <a:extLst>
              <a:ext uri="{FF2B5EF4-FFF2-40B4-BE49-F238E27FC236}">
                <a16:creationId xmlns:a16="http://schemas.microsoft.com/office/drawing/2014/main" id="{EED3E399-4A65-383A-4D52-0ED74C4971B9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cxnSp>
        <p:nvCxnSpPr>
          <p:cNvPr id="4" name="Google Shape;394;g1b5d807d25a_29_53">
            <a:extLst>
              <a:ext uri="{FF2B5EF4-FFF2-40B4-BE49-F238E27FC236}">
                <a16:creationId xmlns:a16="http://schemas.microsoft.com/office/drawing/2014/main" id="{ADAA5E26-19D4-5BCB-891B-B182B71B68D3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396;g1b5d807d25a_29_53">
            <a:extLst>
              <a:ext uri="{FF2B5EF4-FFF2-40B4-BE49-F238E27FC236}">
                <a16:creationId xmlns:a16="http://schemas.microsoft.com/office/drawing/2014/main" id="{712094F8-957C-E695-EC37-89794F07068F}"/>
              </a:ext>
            </a:extLst>
          </p:cNvPr>
          <p:cNvSpPr txBox="1"/>
          <p:nvPr/>
        </p:nvSpPr>
        <p:spPr>
          <a:xfrm>
            <a:off x="456198" y="829765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Weekly Scrum Template 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(3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sz="1600" b="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011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B20B7786-2DE0-B1BB-6B45-A525FA362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5d807d25a_29_63">
            <a:extLst>
              <a:ext uri="{FF2B5EF4-FFF2-40B4-BE49-F238E27FC236}">
                <a16:creationId xmlns:a16="http://schemas.microsoft.com/office/drawing/2014/main" id="{9684ACEF-8935-6C32-B716-D162913B2491}"/>
              </a:ext>
            </a:extLst>
          </p:cNvPr>
          <p:cNvSpPr txBox="1"/>
          <p:nvPr/>
        </p:nvSpPr>
        <p:spPr>
          <a:xfrm>
            <a:off x="134653" y="101758"/>
            <a:ext cx="629036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Weekly Scrum Template</a:t>
            </a:r>
            <a:endParaRPr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06" name="Google Shape;406;g1b5d807d25a_29_63">
            <a:extLst>
              <a:ext uri="{FF2B5EF4-FFF2-40B4-BE49-F238E27FC236}">
                <a16:creationId xmlns:a16="http://schemas.microsoft.com/office/drawing/2014/main" id="{E3B03FD6-AED1-094E-C1B6-3871167C6C1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CEC8BBDD-FC48-9928-6CE5-D9F61E3AFB0B}"/>
              </a:ext>
            </a:extLst>
          </p:cNvPr>
          <p:cNvGraphicFramePr>
            <a:graphicFrameLocks noGrp="1"/>
          </p:cNvGraphicFramePr>
          <p:nvPr/>
        </p:nvGraphicFramePr>
        <p:xfrm>
          <a:off x="546016" y="1293245"/>
          <a:ext cx="11141348" cy="52353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2077">
                  <a:extLst>
                    <a:ext uri="{9D8B030D-6E8A-4147-A177-3AD203B41FA5}">
                      <a16:colId xmlns:a16="http://schemas.microsoft.com/office/drawing/2014/main" val="2246536521"/>
                    </a:ext>
                  </a:extLst>
                </a:gridCol>
                <a:gridCol w="2882069">
                  <a:extLst>
                    <a:ext uri="{9D8B030D-6E8A-4147-A177-3AD203B41FA5}">
                      <a16:colId xmlns:a16="http://schemas.microsoft.com/office/drawing/2014/main" val="3343903442"/>
                    </a:ext>
                  </a:extLst>
                </a:gridCol>
                <a:gridCol w="2961865">
                  <a:extLst>
                    <a:ext uri="{9D8B030D-6E8A-4147-A177-3AD203B41FA5}">
                      <a16:colId xmlns:a16="http://schemas.microsoft.com/office/drawing/2014/main" val="422251080"/>
                    </a:ext>
                  </a:extLst>
                </a:gridCol>
                <a:gridCol w="2785337">
                  <a:extLst>
                    <a:ext uri="{9D8B030D-6E8A-4147-A177-3AD203B41FA5}">
                      <a16:colId xmlns:a16="http://schemas.microsoft.com/office/drawing/2014/main" val="1633466939"/>
                    </a:ext>
                  </a:extLst>
                </a:gridCol>
              </a:tblGrid>
              <a:tr h="4060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분야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이번 주 한 일 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차주 계획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이슈사항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519638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 수집 및 분석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1688119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제안전략 수립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7519532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시각화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인프라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6491691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제안서 작성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/ PPT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디자인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26094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9752156"/>
                  </a:ext>
                </a:extLst>
              </a:tr>
            </a:tbl>
          </a:graphicData>
        </a:graphic>
      </p:graphicFrame>
      <p:sp>
        <p:nvSpPr>
          <p:cNvPr id="3" name="Google Shape;396;g1b5d807d25a_29_53">
            <a:extLst>
              <a:ext uri="{FF2B5EF4-FFF2-40B4-BE49-F238E27FC236}">
                <a16:creationId xmlns:a16="http://schemas.microsoft.com/office/drawing/2014/main" id="{14538333-7521-7935-A932-0D20CE351A33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cxnSp>
        <p:nvCxnSpPr>
          <p:cNvPr id="4" name="Google Shape;394;g1b5d807d25a_29_53">
            <a:extLst>
              <a:ext uri="{FF2B5EF4-FFF2-40B4-BE49-F238E27FC236}">
                <a16:creationId xmlns:a16="http://schemas.microsoft.com/office/drawing/2014/main" id="{DAB2631F-C99A-630A-064D-2FA1337B5423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396;g1b5d807d25a_29_53">
            <a:extLst>
              <a:ext uri="{FF2B5EF4-FFF2-40B4-BE49-F238E27FC236}">
                <a16:creationId xmlns:a16="http://schemas.microsoft.com/office/drawing/2014/main" id="{88C46C7C-7C5B-6869-3E98-68E28BEF88AC}"/>
              </a:ext>
            </a:extLst>
          </p:cNvPr>
          <p:cNvSpPr txBox="1"/>
          <p:nvPr/>
        </p:nvSpPr>
        <p:spPr>
          <a:xfrm>
            <a:off x="456198" y="829765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Weekly Scrum Template 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(4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sz="1600" b="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96674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9440A3BF-AA29-CA64-571F-CD9F5BD54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5d807d25a_29_63">
            <a:extLst>
              <a:ext uri="{FF2B5EF4-FFF2-40B4-BE49-F238E27FC236}">
                <a16:creationId xmlns:a16="http://schemas.microsoft.com/office/drawing/2014/main" id="{1F97857F-4C5F-D990-0056-C5428ABB2148}"/>
              </a:ext>
            </a:extLst>
          </p:cNvPr>
          <p:cNvSpPr txBox="1"/>
          <p:nvPr/>
        </p:nvSpPr>
        <p:spPr>
          <a:xfrm>
            <a:off x="134653" y="101758"/>
            <a:ext cx="629036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Weekly Scrum Template</a:t>
            </a:r>
            <a:endParaRPr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06" name="Google Shape;406;g1b5d807d25a_29_63">
            <a:extLst>
              <a:ext uri="{FF2B5EF4-FFF2-40B4-BE49-F238E27FC236}">
                <a16:creationId xmlns:a16="http://schemas.microsoft.com/office/drawing/2014/main" id="{C52AA229-13AA-E9E5-2646-15163E61C1E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CA21600A-1091-1D08-D1AC-4E470519A525}"/>
              </a:ext>
            </a:extLst>
          </p:cNvPr>
          <p:cNvGraphicFramePr>
            <a:graphicFrameLocks noGrp="1"/>
          </p:cNvGraphicFramePr>
          <p:nvPr/>
        </p:nvGraphicFramePr>
        <p:xfrm>
          <a:off x="546016" y="1293245"/>
          <a:ext cx="11141348" cy="52353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2077">
                  <a:extLst>
                    <a:ext uri="{9D8B030D-6E8A-4147-A177-3AD203B41FA5}">
                      <a16:colId xmlns:a16="http://schemas.microsoft.com/office/drawing/2014/main" val="2246536521"/>
                    </a:ext>
                  </a:extLst>
                </a:gridCol>
                <a:gridCol w="2882069">
                  <a:extLst>
                    <a:ext uri="{9D8B030D-6E8A-4147-A177-3AD203B41FA5}">
                      <a16:colId xmlns:a16="http://schemas.microsoft.com/office/drawing/2014/main" val="3343903442"/>
                    </a:ext>
                  </a:extLst>
                </a:gridCol>
                <a:gridCol w="2961865">
                  <a:extLst>
                    <a:ext uri="{9D8B030D-6E8A-4147-A177-3AD203B41FA5}">
                      <a16:colId xmlns:a16="http://schemas.microsoft.com/office/drawing/2014/main" val="422251080"/>
                    </a:ext>
                  </a:extLst>
                </a:gridCol>
                <a:gridCol w="2785337">
                  <a:extLst>
                    <a:ext uri="{9D8B030D-6E8A-4147-A177-3AD203B41FA5}">
                      <a16:colId xmlns:a16="http://schemas.microsoft.com/office/drawing/2014/main" val="1633466939"/>
                    </a:ext>
                  </a:extLst>
                </a:gridCol>
              </a:tblGrid>
              <a:tr h="4060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분야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이번 주 한 일 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차주 계획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이슈사항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519638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 수집 및 분석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1688119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제안전략 수립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7519532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시각화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인프라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6491691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제안서 작성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/ PPT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디자인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26094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9752156"/>
                  </a:ext>
                </a:extLst>
              </a:tr>
            </a:tbl>
          </a:graphicData>
        </a:graphic>
      </p:graphicFrame>
      <p:sp>
        <p:nvSpPr>
          <p:cNvPr id="3" name="Google Shape;396;g1b5d807d25a_29_53">
            <a:extLst>
              <a:ext uri="{FF2B5EF4-FFF2-40B4-BE49-F238E27FC236}">
                <a16:creationId xmlns:a16="http://schemas.microsoft.com/office/drawing/2014/main" id="{5E1170D9-0D71-05D4-B20A-9AF19C28D7B9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cxnSp>
        <p:nvCxnSpPr>
          <p:cNvPr id="4" name="Google Shape;394;g1b5d807d25a_29_53">
            <a:extLst>
              <a:ext uri="{FF2B5EF4-FFF2-40B4-BE49-F238E27FC236}">
                <a16:creationId xmlns:a16="http://schemas.microsoft.com/office/drawing/2014/main" id="{0CFCDF24-E0A7-EE88-C8A0-E9B18A2C8D82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396;g1b5d807d25a_29_53">
            <a:extLst>
              <a:ext uri="{FF2B5EF4-FFF2-40B4-BE49-F238E27FC236}">
                <a16:creationId xmlns:a16="http://schemas.microsoft.com/office/drawing/2014/main" id="{5923AA63-F1A2-47DA-2500-7D8550228624}"/>
              </a:ext>
            </a:extLst>
          </p:cNvPr>
          <p:cNvSpPr txBox="1"/>
          <p:nvPr/>
        </p:nvSpPr>
        <p:spPr>
          <a:xfrm>
            <a:off x="456198" y="829765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Weekly Scrum Template 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(5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sz="1600" b="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12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b5d807d25a_29_115"/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환경 분석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서</a:t>
            </a:r>
            <a:endParaRPr sz="1800" dirty="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461" name="Google Shape;461;g1b5d807d25a_29_1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2" name="Google Shape;462;g1b5d807d25a_29_115"/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3" name="Google Shape;463;g1b5d807d25a_29_115"/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시장</a:t>
            </a: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고객</a:t>
            </a: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자사</a:t>
            </a: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경쟁사 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</a:t>
            </a:r>
            <a:endParaRPr sz="1600" b="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sym typeface="Arial"/>
            </a:endParaRPr>
          </a:p>
        </p:txBody>
      </p:sp>
      <p:graphicFrame>
        <p:nvGraphicFramePr>
          <p:cNvPr id="464" name="Google Shape;464;g1b5d807d25a_29_115"/>
          <p:cNvGraphicFramePr/>
          <p:nvPr>
            <p:extLst>
              <p:ext uri="{D42A27DB-BD31-4B8C-83A1-F6EECF244321}">
                <p14:modId xmlns:p14="http://schemas.microsoft.com/office/powerpoint/2010/main" val="1613224716"/>
              </p:ext>
            </p:extLst>
          </p:nvPr>
        </p:nvGraphicFramePr>
        <p:xfrm>
          <a:off x="608431" y="1278022"/>
          <a:ext cx="10578401" cy="5337932"/>
        </p:xfrm>
        <a:graphic>
          <a:graphicData uri="http://schemas.openxmlformats.org/drawingml/2006/table">
            <a:tbl>
              <a:tblPr firstRow="1" bandRow="1">
                <a:noFill/>
                <a:tableStyleId>{8AC34860-93B6-429A-9CBE-D8EE26E9B93E}</a:tableStyleId>
              </a:tblPr>
              <a:tblGrid>
                <a:gridCol w="25073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710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544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구분</a:t>
                      </a:r>
                      <a:endParaRPr dirty="0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내용</a:t>
                      </a:r>
                      <a:endParaRPr dirty="0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91612">
                <a:tc>
                  <a:txBody>
                    <a:bodyPr/>
                    <a:lstStyle/>
                    <a:p>
                      <a:pPr marL="0" marR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시장 동향</a:t>
                      </a:r>
                      <a:r>
                        <a:rPr lang="en-US" altLang="ko-KR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전망</a:t>
                      </a:r>
                      <a:endParaRPr lang="en-US" altLang="ko-KR" sz="1400" b="1" i="0" u="none" strike="noStrike" cap="none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5030948"/>
                  </a:ext>
                </a:extLst>
              </a:tr>
              <a:tr h="150824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고객사</a:t>
                      </a:r>
                      <a:r>
                        <a:rPr lang="en-US" altLang="ko-KR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(</a:t>
                      </a:r>
                      <a:r>
                        <a:rPr lang="ko-KR" altLang="en-US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타겟 기업</a:t>
                      </a:r>
                      <a:r>
                        <a:rPr lang="en-US" altLang="ko-KR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/</a:t>
                      </a:r>
                      <a:r>
                        <a:rPr lang="ko-KR" altLang="en-US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공공기관</a:t>
                      </a:r>
                      <a:r>
                        <a:rPr lang="en-US" altLang="ko-KR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)</a:t>
                      </a:r>
                      <a:r>
                        <a:rPr lang="ko-KR" altLang="en-US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 </a:t>
                      </a:r>
                      <a:endParaRPr lang="ko-KR" altLang="en-US" sz="1400" b="1" i="0" u="none" strike="noStrike" cap="none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맑은 고딕"/>
                        <a:sym typeface="Arial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주요 니즈</a:t>
                      </a:r>
                      <a:endParaRPr lang="ko-KR" altLang="en-US" sz="1400" b="1" i="0" u="none" strike="noStrike" cap="none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400" b="0" i="0" u="none" strike="noStrike" noProof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110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자사</a:t>
                      </a:r>
                      <a:r>
                        <a:rPr lang="en-US" altLang="ko-KR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제안사</a:t>
                      </a:r>
                      <a:r>
                        <a:rPr lang="en-US" altLang="ko-KR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 분석</a:t>
                      </a:r>
                      <a:endParaRPr lang="en-US" altLang="ko-KR" sz="1400" b="1" i="0" u="none" strike="noStrike" cap="none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501868"/>
                  </a:ext>
                </a:extLst>
              </a:tr>
              <a:tr h="119161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경쟁사 분석</a:t>
                      </a:r>
                      <a:endParaRPr lang="en-US" altLang="ko-KR" sz="1400" b="1" i="0" u="none" strike="noStrike" cap="none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>
          <a:extLst>
            <a:ext uri="{FF2B5EF4-FFF2-40B4-BE49-F238E27FC236}">
              <a16:creationId xmlns:a16="http://schemas.microsoft.com/office/drawing/2014/main" id="{EB1D4066-50B2-4F0B-313B-9357BFADA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b5d807d25a_29_115">
            <a:extLst>
              <a:ext uri="{FF2B5EF4-FFF2-40B4-BE49-F238E27FC236}">
                <a16:creationId xmlns:a16="http://schemas.microsoft.com/office/drawing/2014/main" id="{80F3B8A7-235A-8969-9F5E-EBFE75E24650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환경 분석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서</a:t>
            </a:r>
            <a:endParaRPr sz="1800" dirty="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461" name="Google Shape;461;g1b5d807d25a_29_115">
            <a:extLst>
              <a:ext uri="{FF2B5EF4-FFF2-40B4-BE49-F238E27FC236}">
                <a16:creationId xmlns:a16="http://schemas.microsoft.com/office/drawing/2014/main" id="{77908735-7E2C-63D4-AE0A-30E9455716F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2" name="Google Shape;462;g1b5d807d25a_29_115">
            <a:extLst>
              <a:ext uri="{FF2B5EF4-FFF2-40B4-BE49-F238E27FC236}">
                <a16:creationId xmlns:a16="http://schemas.microsoft.com/office/drawing/2014/main" id="{A8F27591-C2BE-00D7-CB27-02D80AF6D847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3" name="Google Shape;463;g1b5d807d25a_29_115">
            <a:extLst>
              <a:ext uri="{FF2B5EF4-FFF2-40B4-BE49-F238E27FC236}">
                <a16:creationId xmlns:a16="http://schemas.microsoft.com/office/drawing/2014/main" id="{AD598071-A682-4442-12D4-9A295B7BDE70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시장</a:t>
            </a: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고객</a:t>
            </a: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자사</a:t>
            </a: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경쟁사 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</a:t>
            </a:r>
            <a:endParaRPr sz="1600" b="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sym typeface="Arial"/>
            </a:endParaRPr>
          </a:p>
        </p:txBody>
      </p:sp>
      <p:graphicFrame>
        <p:nvGraphicFramePr>
          <p:cNvPr id="464" name="Google Shape;464;g1b5d807d25a_29_115">
            <a:extLst>
              <a:ext uri="{FF2B5EF4-FFF2-40B4-BE49-F238E27FC236}">
                <a16:creationId xmlns:a16="http://schemas.microsoft.com/office/drawing/2014/main" id="{ED321072-0A33-C1A7-4D98-0615FE8F1724}"/>
              </a:ext>
            </a:extLst>
          </p:cNvPr>
          <p:cNvGraphicFramePr/>
          <p:nvPr/>
        </p:nvGraphicFramePr>
        <p:xfrm>
          <a:off x="608431" y="1278022"/>
          <a:ext cx="10578401" cy="5391811"/>
        </p:xfrm>
        <a:graphic>
          <a:graphicData uri="http://schemas.openxmlformats.org/drawingml/2006/table">
            <a:tbl>
              <a:tblPr firstRow="1" bandRow="1">
                <a:noFill/>
                <a:tableStyleId>{8AC34860-93B6-429A-9CBE-D8EE26E9B93E}</a:tableStyleId>
              </a:tblPr>
              <a:tblGrid>
                <a:gridCol w="25073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710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544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구분</a:t>
                      </a:r>
                      <a:endParaRPr dirty="0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400" b="1" u="none" strike="noStrike" cap="none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내용</a:t>
                      </a:r>
                      <a:endParaRPr dirty="0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91612">
                <a:tc>
                  <a:txBody>
                    <a:bodyPr/>
                    <a:lstStyle/>
                    <a:p>
                      <a:pPr marL="0" marR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시장 동향</a:t>
                      </a:r>
                      <a:r>
                        <a:rPr lang="en-US" altLang="ko-KR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전망</a:t>
                      </a:r>
                      <a:endParaRPr lang="en-US" altLang="ko-KR" sz="1400" b="1" i="0" u="none" strike="noStrike" cap="none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예시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 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시장 동향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: 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철도 공사 통합형 관제 및 관리를 위한 스마트 철도 관제 시스템 및 플랫폼 구축 및 도입</a:t>
                      </a:r>
                      <a:endParaRPr lang="en-US" altLang="ko-KR" sz="1400" b="0" i="0" u="none" strike="noStrike" noProof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예시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 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시장 전망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: 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인공지능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af-ZA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AI), 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빅데이터 등 </a:t>
                      </a:r>
                      <a:r>
                        <a:rPr lang="af-ZA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DNA(Data, Network, AI) 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기술을 활용하여 스마트 철도 관제시스템을 개발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·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적용하여 열차 운행을 자동으로 관리하여 인적 오류를 최소화하고 열차 운행의 효율성과 안전성을 모두 높일 계획</a:t>
                      </a:r>
                      <a:endParaRPr lang="ko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5030948"/>
                  </a:ext>
                </a:extLst>
              </a:tr>
              <a:tr h="150824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고객사</a:t>
                      </a:r>
                      <a:r>
                        <a:rPr lang="en-US" altLang="ko-KR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(</a:t>
                      </a:r>
                      <a:r>
                        <a:rPr lang="ko-KR" altLang="en-US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타겟 기업</a:t>
                      </a:r>
                      <a:r>
                        <a:rPr lang="en-US" altLang="ko-KR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/</a:t>
                      </a:r>
                      <a:r>
                        <a:rPr lang="ko-KR" altLang="en-US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공공기관</a:t>
                      </a:r>
                      <a:r>
                        <a:rPr lang="en-US" altLang="ko-KR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)</a:t>
                      </a:r>
                      <a:r>
                        <a:rPr lang="ko-KR" altLang="en-US" sz="11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 </a:t>
                      </a:r>
                      <a:endParaRPr lang="ko-KR" altLang="en-US" sz="1400" b="1" i="0" u="none" strike="noStrike" cap="none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맑은 고딕"/>
                        <a:sym typeface="Arial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맑은 고딕"/>
                          <a:sym typeface="Arial"/>
                        </a:rPr>
                        <a:t>주요 니즈</a:t>
                      </a:r>
                      <a:endParaRPr lang="ko-KR" altLang="en-US" sz="1400" b="1" i="0" u="none" strike="noStrike" cap="none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예시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 </a:t>
                      </a:r>
                      <a:r>
                        <a:rPr lang="ko-KR" altLang="en-US" sz="1400" b="0" i="0" u="none" strike="noStrike" noProof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국토부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철도교통관제센터 건설 예정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(27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년 완공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 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인공지능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(AI), 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빅데이터 등 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DNA(Data, Network, AI) 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기술을 활용하여 스마트 철도관제시스템을 개발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·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적용하여 열차 운행을 자동으로 관리하여 인적 오류를 최소화하고 열차 운행의 효율성과 안전성을 모두 높일 계획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1400" b="0" i="0" u="none" strike="noStrike" noProof="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 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9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차 국가교통안전기본계획에 따르면 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[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첨단장비 도입 확대 및 작업절차 개선 등을 통한 철도종사자 안전확보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중점</a:t>
                      </a:r>
                      <a:r>
                        <a:rPr lang="en-US" altLang="ko-KR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4)]</a:t>
                      </a:r>
                      <a:r>
                        <a:rPr lang="ko-KR" altLang="en-US" sz="14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를 통해 철도종사자 안전확보를 위한 첨단장비 도입 정책적 지원 방안 모색중임을 확인</a:t>
                      </a: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1102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자사</a:t>
                      </a:r>
                      <a:r>
                        <a:rPr lang="en-US" altLang="ko-KR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제안사</a:t>
                      </a:r>
                      <a:r>
                        <a:rPr lang="en-US" altLang="ko-KR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 분석</a:t>
                      </a:r>
                      <a:endParaRPr lang="en-US" altLang="ko-KR" sz="1400" b="1" i="0" u="none" strike="noStrike" cap="none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예시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 [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마이그레이션 방법론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년 이상 경험 기반 운영 안정성의 노하우 적용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/ 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전환 비용 및 사업기간 단축을 통한 경제성 향상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정확한 시스템 분석을 통한 장애 예방 및 이관 안정성 향상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kt cloud 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미디어 센터 인프라 클라우드</a:t>
                      </a: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501868"/>
                  </a:ext>
                </a:extLst>
              </a:tr>
              <a:tr h="119161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i="0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경쟁사 분석</a:t>
                      </a:r>
                      <a:endParaRPr lang="en-US" altLang="ko-KR" sz="1400" b="1" i="0" u="none" strike="noStrike" cap="none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예시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 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경쟁사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: OOO,XXX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- 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경쟁사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OOO: 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자사 보다 더 오류를 최소화 할 수 있는 기술을 가지고 있음</a:t>
                      </a:r>
                      <a:endParaRPr lang="en-US" altLang="ko-KR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- 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경쟁사 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XXX: 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운영을 이미 현재 제안할 고객사로 진행해본 경력이 있음 등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…</a:t>
                      </a: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9516F460-FE4A-FAAA-0DEC-66AB4F33C2BC}"/>
              </a:ext>
            </a:extLst>
          </p:cNvPr>
          <p:cNvSpPr/>
          <p:nvPr/>
        </p:nvSpPr>
        <p:spPr>
          <a:xfrm>
            <a:off x="5025614" y="99124"/>
            <a:ext cx="2140772" cy="49382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203488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>
          <a:extLst>
            <a:ext uri="{FF2B5EF4-FFF2-40B4-BE49-F238E27FC236}">
              <a16:creationId xmlns:a16="http://schemas.microsoft.com/office/drawing/2014/main" id="{2C12B175-0F14-E94F-D222-881ACBDFF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b5d807d25a_29_115">
            <a:extLst>
              <a:ext uri="{FF2B5EF4-FFF2-40B4-BE49-F238E27FC236}">
                <a16:creationId xmlns:a16="http://schemas.microsoft.com/office/drawing/2014/main" id="{6157BF35-C333-8402-FE36-50548D0ED0B0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환경 분석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서</a:t>
            </a: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461" name="Google Shape;461;g1b5d807d25a_29_115">
            <a:extLst>
              <a:ext uri="{FF2B5EF4-FFF2-40B4-BE49-F238E27FC236}">
                <a16:creationId xmlns:a16="http://schemas.microsoft.com/office/drawing/2014/main" id="{6435CCBC-F39D-EDD1-927D-597D4B41DB5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2" name="Google Shape;462;g1b5d807d25a_29_115">
            <a:extLst>
              <a:ext uri="{FF2B5EF4-FFF2-40B4-BE49-F238E27FC236}">
                <a16:creationId xmlns:a16="http://schemas.microsoft.com/office/drawing/2014/main" id="{B31E2052-5CF2-B00B-BA94-70BAD6CF81E3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3" name="Google Shape;463;g1b5d807d25a_29_115">
            <a:extLst>
              <a:ext uri="{FF2B5EF4-FFF2-40B4-BE49-F238E27FC236}">
                <a16:creationId xmlns:a16="http://schemas.microsoft.com/office/drawing/2014/main" id="{C653D3C6-17FC-E81A-5BB1-220CDEDB7D5D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분석 및 시각화</a:t>
            </a: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 </a:t>
            </a:r>
            <a:endParaRPr sz="1600" b="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sym typeface="Arial"/>
            </a:endParaRPr>
          </a:p>
        </p:txBody>
      </p:sp>
      <p:sp>
        <p:nvSpPr>
          <p:cNvPr id="2" name="Google Shape;447;g1b5d807d25a_29_99">
            <a:extLst>
              <a:ext uri="{FF2B5EF4-FFF2-40B4-BE49-F238E27FC236}">
                <a16:creationId xmlns:a16="http://schemas.microsoft.com/office/drawing/2014/main" id="{9A31FED1-B7B9-09C7-B7E6-ACCBCE76C99C}"/>
              </a:ext>
            </a:extLst>
          </p:cNvPr>
          <p:cNvSpPr/>
          <p:nvPr/>
        </p:nvSpPr>
        <p:spPr>
          <a:xfrm>
            <a:off x="685800" y="1349832"/>
            <a:ext cx="1886100" cy="7392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목적</a:t>
            </a:r>
            <a:endParaRPr lang="en-US" altLang="ko-KR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Google Shape;449;g1b5d807d25a_29_99">
            <a:extLst>
              <a:ext uri="{FF2B5EF4-FFF2-40B4-BE49-F238E27FC236}">
                <a16:creationId xmlns:a16="http://schemas.microsoft.com/office/drawing/2014/main" id="{8BB2AC32-D4D7-009A-1564-7DB82EE62EBF}"/>
              </a:ext>
            </a:extLst>
          </p:cNvPr>
          <p:cNvSpPr/>
          <p:nvPr/>
        </p:nvSpPr>
        <p:spPr>
          <a:xfrm>
            <a:off x="685800" y="2891893"/>
            <a:ext cx="1886100" cy="367027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분석결과 시각화 및</a:t>
            </a:r>
            <a:endParaRPr lang="en-US" altLang="ko-KR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모델링 결과</a:t>
            </a:r>
            <a:endParaRPr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Google Shape;450;g1b5d807d25a_29_99">
            <a:extLst>
              <a:ext uri="{FF2B5EF4-FFF2-40B4-BE49-F238E27FC236}">
                <a16:creationId xmlns:a16="http://schemas.microsoft.com/office/drawing/2014/main" id="{5A4218DF-F2CB-BE2E-D617-0DA0CD2FDCD7}"/>
              </a:ext>
            </a:extLst>
          </p:cNvPr>
          <p:cNvSpPr/>
          <p:nvPr/>
        </p:nvSpPr>
        <p:spPr>
          <a:xfrm>
            <a:off x="2705280" y="1349820"/>
            <a:ext cx="8505900" cy="7392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Google Shape;451;g1b5d807d25a_29_99">
            <a:extLst>
              <a:ext uri="{FF2B5EF4-FFF2-40B4-BE49-F238E27FC236}">
                <a16:creationId xmlns:a16="http://schemas.microsoft.com/office/drawing/2014/main" id="{C9E53E03-5997-7B77-D0DC-3F5ED6A0B1F4}"/>
              </a:ext>
            </a:extLst>
          </p:cNvPr>
          <p:cNvSpPr/>
          <p:nvPr/>
        </p:nvSpPr>
        <p:spPr>
          <a:xfrm>
            <a:off x="2705280" y="2926517"/>
            <a:ext cx="8505900" cy="3635648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Google Shape;447;g1b5d807d25a_29_99">
            <a:extLst>
              <a:ext uri="{FF2B5EF4-FFF2-40B4-BE49-F238E27FC236}">
                <a16:creationId xmlns:a16="http://schemas.microsoft.com/office/drawing/2014/main" id="{FCBCC0CE-5012-5D68-119A-5FAF5D57B9FB}"/>
              </a:ext>
            </a:extLst>
          </p:cNvPr>
          <p:cNvSpPr/>
          <p:nvPr/>
        </p:nvSpPr>
        <p:spPr>
          <a:xfrm>
            <a:off x="685800" y="2120862"/>
            <a:ext cx="1886100" cy="7392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 기술</a:t>
            </a:r>
            <a:endParaRPr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Google Shape;450;g1b5d807d25a_29_99">
            <a:extLst>
              <a:ext uri="{FF2B5EF4-FFF2-40B4-BE49-F238E27FC236}">
                <a16:creationId xmlns:a16="http://schemas.microsoft.com/office/drawing/2014/main" id="{34E00BD6-F8B2-09B5-1348-2DA6AB189FB1}"/>
              </a:ext>
            </a:extLst>
          </p:cNvPr>
          <p:cNvSpPr/>
          <p:nvPr/>
        </p:nvSpPr>
        <p:spPr>
          <a:xfrm>
            <a:off x="2705280" y="2126308"/>
            <a:ext cx="8505900" cy="7392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3429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ko-KR" altLang="en-US" b="1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1469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>
          <a:extLst>
            <a:ext uri="{FF2B5EF4-FFF2-40B4-BE49-F238E27FC236}">
              <a16:creationId xmlns:a16="http://schemas.microsoft.com/office/drawing/2014/main" id="{024EF552-0030-2AB4-4B2B-731A32B2D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b5d807d25a_29_115">
            <a:extLst>
              <a:ext uri="{FF2B5EF4-FFF2-40B4-BE49-F238E27FC236}">
                <a16:creationId xmlns:a16="http://schemas.microsoft.com/office/drawing/2014/main" id="{1DC02657-5F32-CE88-EBF1-047106B5E54B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환경 분석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서</a:t>
            </a: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461" name="Google Shape;461;g1b5d807d25a_29_115">
            <a:extLst>
              <a:ext uri="{FF2B5EF4-FFF2-40B4-BE49-F238E27FC236}">
                <a16:creationId xmlns:a16="http://schemas.microsoft.com/office/drawing/2014/main" id="{4FF9133B-3E2F-111F-88E4-4186406D7B1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2" name="Google Shape;462;g1b5d807d25a_29_115">
            <a:extLst>
              <a:ext uri="{FF2B5EF4-FFF2-40B4-BE49-F238E27FC236}">
                <a16:creationId xmlns:a16="http://schemas.microsoft.com/office/drawing/2014/main" id="{5944C324-2A34-2055-DD82-E743F2AC1D51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3" name="Google Shape;463;g1b5d807d25a_29_115">
            <a:extLst>
              <a:ext uri="{FF2B5EF4-FFF2-40B4-BE49-F238E27FC236}">
                <a16:creationId xmlns:a16="http://schemas.microsoft.com/office/drawing/2014/main" id="{25058E53-2559-4EE2-2BC5-2B39DE058E74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분석 및 시각화</a:t>
            </a: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 </a:t>
            </a:r>
            <a:endParaRPr sz="1600" b="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sym typeface="Arial"/>
            </a:endParaRPr>
          </a:p>
        </p:txBody>
      </p:sp>
      <p:sp>
        <p:nvSpPr>
          <p:cNvPr id="2" name="Google Shape;447;g1b5d807d25a_29_99">
            <a:extLst>
              <a:ext uri="{FF2B5EF4-FFF2-40B4-BE49-F238E27FC236}">
                <a16:creationId xmlns:a16="http://schemas.microsoft.com/office/drawing/2014/main" id="{DC6FC5FF-CF59-E31D-E80E-AE721C752CDB}"/>
              </a:ext>
            </a:extLst>
          </p:cNvPr>
          <p:cNvSpPr/>
          <p:nvPr/>
        </p:nvSpPr>
        <p:spPr>
          <a:xfrm>
            <a:off x="685800" y="1349832"/>
            <a:ext cx="1886100" cy="7392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목적</a:t>
            </a:r>
            <a:endParaRPr lang="en-US" altLang="ko-KR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Google Shape;449;g1b5d807d25a_29_99">
            <a:extLst>
              <a:ext uri="{FF2B5EF4-FFF2-40B4-BE49-F238E27FC236}">
                <a16:creationId xmlns:a16="http://schemas.microsoft.com/office/drawing/2014/main" id="{0B911748-2186-6CD5-7BB0-30B4D8191828}"/>
              </a:ext>
            </a:extLst>
          </p:cNvPr>
          <p:cNvSpPr/>
          <p:nvPr/>
        </p:nvSpPr>
        <p:spPr>
          <a:xfrm>
            <a:off x="685800" y="2891893"/>
            <a:ext cx="1886100" cy="367027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분석결과 시각화 및</a:t>
            </a:r>
            <a:endParaRPr lang="en-US" altLang="ko-KR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모델링 결과</a:t>
            </a:r>
            <a:endParaRPr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Google Shape;450;g1b5d807d25a_29_99">
            <a:extLst>
              <a:ext uri="{FF2B5EF4-FFF2-40B4-BE49-F238E27FC236}">
                <a16:creationId xmlns:a16="http://schemas.microsoft.com/office/drawing/2014/main" id="{B3B6DCC8-E822-C7CC-805E-0E6AFFD8FA03}"/>
              </a:ext>
            </a:extLst>
          </p:cNvPr>
          <p:cNvSpPr/>
          <p:nvPr/>
        </p:nvSpPr>
        <p:spPr>
          <a:xfrm>
            <a:off x="2705280" y="1349820"/>
            <a:ext cx="8505900" cy="7392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korail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철도 현장의 관제 </a:t>
            </a:r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cctv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활용해 현장 작업자의 안전 위험 요소를 시각지능으로 탐지하고 이를 통해 모니터링 상황을 작업자에게 알려주는 시스템을 구축</a:t>
            </a:r>
          </a:p>
        </p:txBody>
      </p:sp>
      <p:sp>
        <p:nvSpPr>
          <p:cNvPr id="6" name="Google Shape;451;g1b5d807d25a_29_99">
            <a:extLst>
              <a:ext uri="{FF2B5EF4-FFF2-40B4-BE49-F238E27FC236}">
                <a16:creationId xmlns:a16="http://schemas.microsoft.com/office/drawing/2014/main" id="{9BB839B6-D517-1D6E-8B0E-501F734D30D8}"/>
              </a:ext>
            </a:extLst>
          </p:cNvPr>
          <p:cNvSpPr/>
          <p:nvPr/>
        </p:nvSpPr>
        <p:spPr>
          <a:xfrm>
            <a:off x="2705280" y="2926517"/>
            <a:ext cx="8505900" cy="3635648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Google Shape;447;g1b5d807d25a_29_99">
            <a:extLst>
              <a:ext uri="{FF2B5EF4-FFF2-40B4-BE49-F238E27FC236}">
                <a16:creationId xmlns:a16="http://schemas.microsoft.com/office/drawing/2014/main" id="{E7ABC00D-0D77-CCA8-547E-95EBEA39C68A}"/>
              </a:ext>
            </a:extLst>
          </p:cNvPr>
          <p:cNvSpPr/>
          <p:nvPr/>
        </p:nvSpPr>
        <p:spPr>
          <a:xfrm>
            <a:off x="685800" y="2120862"/>
            <a:ext cx="1886100" cy="7392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사용 기술</a:t>
            </a:r>
            <a:endParaRPr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Google Shape;450;g1b5d807d25a_29_99">
            <a:extLst>
              <a:ext uri="{FF2B5EF4-FFF2-40B4-BE49-F238E27FC236}">
                <a16:creationId xmlns:a16="http://schemas.microsoft.com/office/drawing/2014/main" id="{E1167B40-959A-1D4F-F9E3-6F7C2CB4EA61}"/>
              </a:ext>
            </a:extLst>
          </p:cNvPr>
          <p:cNvSpPr/>
          <p:nvPr/>
        </p:nvSpPr>
        <p:spPr>
          <a:xfrm>
            <a:off x="2705280" y="2126308"/>
            <a:ext cx="8505900" cy="739200"/>
          </a:xfrm>
          <a:prstGeom prst="rect">
            <a:avLst/>
          </a:prstGeom>
          <a:noFill/>
          <a:ln w="12700" cap="flat" cmpd="sng">
            <a:solidFill>
              <a:srgbClr val="2579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3429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ko-KR" altLang="en-US" b="1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525507-DFAE-7CF9-CA34-C7500FA02916}"/>
              </a:ext>
            </a:extLst>
          </p:cNvPr>
          <p:cNvSpPr txBox="1"/>
          <p:nvPr/>
        </p:nvSpPr>
        <p:spPr>
          <a:xfrm>
            <a:off x="2705218" y="2331860"/>
            <a:ext cx="6094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Yolo v5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를 활용한 객체 탐지 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D4AD5D5-7214-ABC9-7D83-D6CD636CBA1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231" t="31581" r="7747" b="1735"/>
          <a:stretch/>
        </p:blipFill>
        <p:spPr>
          <a:xfrm>
            <a:off x="2885550" y="3379981"/>
            <a:ext cx="4700391" cy="293160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386E4A4-A0D0-4F2D-A8B9-553993E0A30E}"/>
              </a:ext>
            </a:extLst>
          </p:cNvPr>
          <p:cNvSpPr txBox="1"/>
          <p:nvPr/>
        </p:nvSpPr>
        <p:spPr>
          <a:xfrm>
            <a:off x="2705218" y="3011195"/>
            <a:ext cx="6094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객체 탐지 모델링</a:t>
            </a:r>
          </a:p>
        </p:txBody>
      </p:sp>
      <p:pic>
        <p:nvPicPr>
          <p:cNvPr id="16" name="그림 15" descr="텍스트, 스크린샷, 도표, 그래프이(가) 표시된 사진&#10;&#10;자동 생성된 설명">
            <a:extLst>
              <a:ext uri="{FF2B5EF4-FFF2-40B4-BE49-F238E27FC236}">
                <a16:creationId xmlns:a16="http://schemas.microsoft.com/office/drawing/2014/main" id="{1E376F7E-F3CF-2CA9-A1E2-AB675B29A59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0448"/>
          <a:stretch/>
        </p:blipFill>
        <p:spPr>
          <a:xfrm>
            <a:off x="8026738" y="3278146"/>
            <a:ext cx="2403467" cy="1569699"/>
          </a:xfrm>
          <a:prstGeom prst="rect">
            <a:avLst/>
          </a:prstGeom>
        </p:spPr>
      </p:pic>
      <p:pic>
        <p:nvPicPr>
          <p:cNvPr id="17" name="그림 16" descr="텍스트, 스크린샷, 도표, 그래프이(가) 표시된 사진&#10;&#10;자동 생성된 설명">
            <a:extLst>
              <a:ext uri="{FF2B5EF4-FFF2-40B4-BE49-F238E27FC236}">
                <a16:creationId xmlns:a16="http://schemas.microsoft.com/office/drawing/2014/main" id="{3B3F4E18-0C1A-75B8-97EE-4631A3EC48E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2009" t="4329" r="1854" b="12720"/>
          <a:stretch/>
        </p:blipFill>
        <p:spPr>
          <a:xfrm>
            <a:off x="7965199" y="4730796"/>
            <a:ext cx="3043042" cy="177061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2AC1CE9-1BF1-1EA4-FAA9-305F141F4C70}"/>
              </a:ext>
            </a:extLst>
          </p:cNvPr>
          <p:cNvSpPr txBox="1"/>
          <p:nvPr/>
        </p:nvSpPr>
        <p:spPr>
          <a:xfrm>
            <a:off x="8291786" y="2938479"/>
            <a:ext cx="18733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사고 요인 확인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2C0D24E-664E-9150-1EA6-4F0E947C6988}"/>
              </a:ext>
            </a:extLst>
          </p:cNvPr>
          <p:cNvSpPr/>
          <p:nvPr/>
        </p:nvSpPr>
        <p:spPr>
          <a:xfrm>
            <a:off x="5025614" y="99124"/>
            <a:ext cx="2140772" cy="49382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4173464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b5d807d25a_29_172"/>
          <p:cNvSpPr txBox="1"/>
          <p:nvPr/>
        </p:nvSpPr>
        <p:spPr>
          <a:xfrm>
            <a:off x="134653" y="101758"/>
            <a:ext cx="577725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전략수립서</a:t>
            </a:r>
            <a:endParaRPr sz="1800" dirty="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513" name="Google Shape;513;g1b5d807d25a_29_17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4" name="Google Shape;514;g1b5d807d25a_29_172"/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15" name="Google Shape;515;g1b5d807d25a_29_172"/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600"/>
            </a:pP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이슈 분석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고객에게 제안할 아이템 전체 도출</a:t>
            </a:r>
            <a:endParaRPr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C9B6D5F-76FE-C409-48B6-681AE3D56A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9596703"/>
              </p:ext>
            </p:extLst>
          </p:nvPr>
        </p:nvGraphicFramePr>
        <p:xfrm>
          <a:off x="382520" y="1317813"/>
          <a:ext cx="11375586" cy="518915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1588">
                  <a:extLst>
                    <a:ext uri="{9D8B030D-6E8A-4147-A177-3AD203B41FA5}">
                      <a16:colId xmlns:a16="http://schemas.microsoft.com/office/drawing/2014/main" val="4158399074"/>
                    </a:ext>
                  </a:extLst>
                </a:gridCol>
                <a:gridCol w="3337864">
                  <a:extLst>
                    <a:ext uri="{9D8B030D-6E8A-4147-A177-3AD203B41FA5}">
                      <a16:colId xmlns:a16="http://schemas.microsoft.com/office/drawing/2014/main" val="1158782538"/>
                    </a:ext>
                  </a:extLst>
                </a:gridCol>
                <a:gridCol w="3498482">
                  <a:extLst>
                    <a:ext uri="{9D8B030D-6E8A-4147-A177-3AD203B41FA5}">
                      <a16:colId xmlns:a16="http://schemas.microsoft.com/office/drawing/2014/main" val="3909537365"/>
                    </a:ext>
                  </a:extLst>
                </a:gridCol>
                <a:gridCol w="2957652">
                  <a:extLst>
                    <a:ext uri="{9D8B030D-6E8A-4147-A177-3AD203B41FA5}">
                      <a16:colId xmlns:a16="http://schemas.microsoft.com/office/drawing/2014/main" val="1714118093"/>
                    </a:ext>
                  </a:extLst>
                </a:gridCol>
              </a:tblGrid>
              <a:tr h="4679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구분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AS-IS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ko-KR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현재 </a:t>
                      </a:r>
                      <a:r>
                        <a:rPr lang="ko-KR" altLang="en-US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업무 및 프로세스</a:t>
                      </a:r>
                      <a:r>
                        <a:rPr lang="en-US" altLang="ko-KR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TO-BE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솔루션 적용 후 개선 모습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기대효과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정량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정성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4215505"/>
                  </a:ext>
                </a:extLst>
              </a:tr>
              <a:tr h="154683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아이템</a:t>
                      </a:r>
                      <a:r>
                        <a:rPr lang="en-US" altLang="ko-KR" sz="16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endParaRPr lang="ko-KR" altLang="en-US" sz="1600" b="1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47540758"/>
                  </a:ext>
                </a:extLst>
              </a:tr>
              <a:tr h="154683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아이템</a:t>
                      </a:r>
                      <a:r>
                        <a:rPr lang="en-US" altLang="ko-KR" sz="16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600" b="1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65125082"/>
                  </a:ext>
                </a:extLst>
              </a:tr>
              <a:tr h="154683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아이템</a:t>
                      </a:r>
                      <a:r>
                        <a:rPr lang="en-US" altLang="ko-KR" sz="16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600" b="1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8450534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>
          <a:extLst>
            <a:ext uri="{FF2B5EF4-FFF2-40B4-BE49-F238E27FC236}">
              <a16:creationId xmlns:a16="http://schemas.microsoft.com/office/drawing/2014/main" id="{E55D0C23-FAC2-C72D-09D6-DA16F2FB9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b5d807d25a_29_172">
            <a:extLst>
              <a:ext uri="{FF2B5EF4-FFF2-40B4-BE49-F238E27FC236}">
                <a16:creationId xmlns:a16="http://schemas.microsoft.com/office/drawing/2014/main" id="{8914F30B-704D-5904-6A78-D2E12BCD4BAA}"/>
              </a:ext>
            </a:extLst>
          </p:cNvPr>
          <p:cNvSpPr txBox="1"/>
          <p:nvPr/>
        </p:nvSpPr>
        <p:spPr>
          <a:xfrm>
            <a:off x="134653" y="101758"/>
            <a:ext cx="577725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전략수립서</a:t>
            </a:r>
            <a:endParaRPr sz="1800" dirty="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513" name="Google Shape;513;g1b5d807d25a_29_172">
            <a:extLst>
              <a:ext uri="{FF2B5EF4-FFF2-40B4-BE49-F238E27FC236}">
                <a16:creationId xmlns:a16="http://schemas.microsoft.com/office/drawing/2014/main" id="{1E1CB586-06D8-ADAE-63E4-F210AEE119D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4" name="Google Shape;514;g1b5d807d25a_29_172">
            <a:extLst>
              <a:ext uri="{FF2B5EF4-FFF2-40B4-BE49-F238E27FC236}">
                <a16:creationId xmlns:a16="http://schemas.microsoft.com/office/drawing/2014/main" id="{4000441E-AADE-93D5-A54B-B505F8AD6D14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15" name="Google Shape;515;g1b5d807d25a_29_172">
            <a:extLst>
              <a:ext uri="{FF2B5EF4-FFF2-40B4-BE49-F238E27FC236}">
                <a16:creationId xmlns:a16="http://schemas.microsoft.com/office/drawing/2014/main" id="{54306394-B67C-C47C-776C-965BCD44E528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600"/>
            </a:pP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이슈 분석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고객에게 제안할 아이템 전체 도출</a:t>
            </a:r>
            <a:endParaRPr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88AFB193-5182-C93B-6D50-D0D6C236CF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728552"/>
              </p:ext>
            </p:extLst>
          </p:nvPr>
        </p:nvGraphicFramePr>
        <p:xfrm>
          <a:off x="382520" y="1317813"/>
          <a:ext cx="11375586" cy="518915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81588">
                  <a:extLst>
                    <a:ext uri="{9D8B030D-6E8A-4147-A177-3AD203B41FA5}">
                      <a16:colId xmlns:a16="http://schemas.microsoft.com/office/drawing/2014/main" val="4158399074"/>
                    </a:ext>
                  </a:extLst>
                </a:gridCol>
                <a:gridCol w="3337864">
                  <a:extLst>
                    <a:ext uri="{9D8B030D-6E8A-4147-A177-3AD203B41FA5}">
                      <a16:colId xmlns:a16="http://schemas.microsoft.com/office/drawing/2014/main" val="1158782538"/>
                    </a:ext>
                  </a:extLst>
                </a:gridCol>
                <a:gridCol w="3498482">
                  <a:extLst>
                    <a:ext uri="{9D8B030D-6E8A-4147-A177-3AD203B41FA5}">
                      <a16:colId xmlns:a16="http://schemas.microsoft.com/office/drawing/2014/main" val="3909537365"/>
                    </a:ext>
                  </a:extLst>
                </a:gridCol>
                <a:gridCol w="2957652">
                  <a:extLst>
                    <a:ext uri="{9D8B030D-6E8A-4147-A177-3AD203B41FA5}">
                      <a16:colId xmlns:a16="http://schemas.microsoft.com/office/drawing/2014/main" val="1714118093"/>
                    </a:ext>
                  </a:extLst>
                </a:gridCol>
              </a:tblGrid>
              <a:tr h="4679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구분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AS-IS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ko-KR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현재 </a:t>
                      </a:r>
                      <a:r>
                        <a:rPr lang="ko-KR" altLang="en-US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업무 및 프로세스</a:t>
                      </a:r>
                      <a:r>
                        <a:rPr lang="en-US" altLang="ko-KR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TO-BE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솔루션 적용 후 개선 모습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기대효과</a:t>
                      </a:r>
                      <a:endParaRPr lang="en-US" altLang="ko-KR" sz="16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정량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정성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4215505"/>
                  </a:ext>
                </a:extLst>
              </a:tr>
              <a:tr h="15468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AI</a:t>
                      </a:r>
                      <a:r>
                        <a:rPr lang="ko-KR" altLang="en-US" sz="14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객체 탐지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예시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 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근로자의 부주의 및 오류로 인한 사고가 많이 발생 중</a:t>
                      </a:r>
                      <a:endParaRPr lang="en-US" altLang="ko-KR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근거 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: ~~~)</a:t>
                      </a:r>
                      <a:endParaRPr lang="ko-KR" altLang="en-US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예시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 AI 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객체 탐지를 통해 인적 열차 </a:t>
                      </a:r>
                      <a:endParaRPr lang="en-US" altLang="ko-KR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방호 소홀 사고 </a:t>
                      </a:r>
                      <a:r>
                        <a:rPr lang="ko-KR" altLang="en-US" sz="14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발생율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감소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예시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 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사고 </a:t>
                      </a:r>
                      <a:r>
                        <a:rPr lang="ko-KR" altLang="en-US" sz="14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발생율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20% 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목표 달성 및</a:t>
                      </a:r>
                      <a:endParaRPr lang="en-US" altLang="ko-KR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처리 비용 약 </a:t>
                      </a:r>
                      <a:r>
                        <a:rPr lang="en-US" altLang="ko-KR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00</a:t>
                      </a:r>
                      <a:r>
                        <a:rPr lang="ko-KR" altLang="en-US" sz="1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억 감소 예상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47540758"/>
                  </a:ext>
                </a:extLst>
              </a:tr>
              <a:tr h="154683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아이템</a:t>
                      </a:r>
                      <a:r>
                        <a:rPr lang="en-US" altLang="ko-KR" sz="16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endParaRPr lang="ko-KR" altLang="en-US" sz="1600" b="1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ko-KR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65125082"/>
                  </a:ext>
                </a:extLst>
              </a:tr>
              <a:tr h="154683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아이템</a:t>
                      </a:r>
                      <a:r>
                        <a:rPr lang="en-US" altLang="ko-KR" sz="16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endParaRPr lang="ko-KR" altLang="en-US" sz="1600" b="1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84505341"/>
                  </a:ext>
                </a:extLst>
              </a:tr>
            </a:tbl>
          </a:graphicData>
        </a:graphic>
      </p:graphicFrame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0207824-7DFC-64FA-9CD7-66A7428B7A22}"/>
              </a:ext>
            </a:extLst>
          </p:cNvPr>
          <p:cNvSpPr/>
          <p:nvPr/>
        </p:nvSpPr>
        <p:spPr>
          <a:xfrm>
            <a:off x="5025614" y="99124"/>
            <a:ext cx="2140772" cy="49382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1544545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b5d807d25a_29_53"/>
          <p:cNvSpPr txBox="1"/>
          <p:nvPr/>
        </p:nvSpPr>
        <p:spPr>
          <a:xfrm>
            <a:off x="134654" y="101758"/>
            <a:ext cx="412302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 err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주차별</a:t>
            </a:r>
            <a:r>
              <a:rPr 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제출 자료</a:t>
            </a:r>
            <a:endParaRPr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394" name="Google Shape;394;g1b5d807d25a_29_53"/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95" name="Google Shape;395;g1b5d807d25a_29_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g1b5d807d25a_29_53"/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매주 금요일 </a:t>
            </a:r>
            <a:r>
              <a:rPr lang="ko-KR" sz="1600" b="1" err="1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주차별</a:t>
            </a:r>
            <a:r>
              <a:rPr lang="en-US" altLang="ko-KR" sz="1600" b="1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 </a:t>
            </a:r>
            <a:r>
              <a:rPr lang="ko-KR" altLang="en-US" sz="1600" b="1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산출물 제출</a:t>
            </a:r>
            <a:endParaRPr sz="1600" b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graphicFrame>
        <p:nvGraphicFramePr>
          <p:cNvPr id="397" name="Google Shape;397;g1b5d807d25a_29_53"/>
          <p:cNvGraphicFramePr/>
          <p:nvPr>
            <p:extLst>
              <p:ext uri="{D42A27DB-BD31-4B8C-83A1-F6EECF244321}">
                <p14:modId xmlns:p14="http://schemas.microsoft.com/office/powerpoint/2010/main" val="2847138978"/>
              </p:ext>
            </p:extLst>
          </p:nvPr>
        </p:nvGraphicFramePr>
        <p:xfrm>
          <a:off x="762976" y="1263051"/>
          <a:ext cx="10480633" cy="5236071"/>
        </p:xfrm>
        <a:graphic>
          <a:graphicData uri="http://schemas.openxmlformats.org/drawingml/2006/table">
            <a:tbl>
              <a:tblPr firstRow="1" bandRow="1">
                <a:noFill/>
                <a:tableStyleId>{34126C79-9DDB-4944-86EA-05EA44FA0D6B}</a:tableStyleId>
              </a:tblPr>
              <a:tblGrid>
                <a:gridCol w="2246635">
                  <a:extLst>
                    <a:ext uri="{9D8B030D-6E8A-4147-A177-3AD203B41FA5}">
                      <a16:colId xmlns:a16="http://schemas.microsoft.com/office/drawing/2014/main" val="2343760781"/>
                    </a:ext>
                  </a:extLst>
                </a:gridCol>
                <a:gridCol w="48601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69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6937">
                  <a:extLst>
                    <a:ext uri="{9D8B030D-6E8A-4147-A177-3AD203B41FA5}">
                      <a16:colId xmlns:a16="http://schemas.microsoft.com/office/drawing/2014/main" val="3565146155"/>
                    </a:ext>
                  </a:extLst>
                </a:gridCol>
              </a:tblGrid>
              <a:tr h="418531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ko-KR" altLang="en-US" sz="1900" b="1" i="0" u="none" strike="noStrike" cap="none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구분</a:t>
                      </a:r>
                      <a:endParaRPr sz="1900" b="1" i="0" u="none" strike="noStrike" cap="none" dirty="0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sym typeface="Arial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900" b="1" u="none" strike="noStrike" cap="none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제출 자료</a:t>
                      </a:r>
                      <a:endParaRPr sz="1600" b="1" dirty="0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권장진도</a:t>
                      </a:r>
                      <a:endParaRPr sz="1800" b="1" dirty="0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데드라인</a:t>
                      </a:r>
                      <a:endParaRPr sz="1800" b="1" dirty="0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438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과제 심의</a:t>
                      </a:r>
                      <a:endParaRPr sz="1900" b="1" i="0" u="none" strike="noStrike" cap="none" dirty="0">
                        <a:solidFill>
                          <a:schemeClr val="dk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sym typeface="Arial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Weekly Scrum,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조별 과제 정의서</a:t>
                      </a:r>
                      <a:r>
                        <a:rPr 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, 데이터</a:t>
                      </a: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ko-KR" altLang="en-US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정의서</a:t>
                      </a:r>
                      <a:endParaRPr sz="1600" b="1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1~2</a:t>
                      </a:r>
                      <a:r>
                        <a:rPr 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주차</a:t>
                      </a:r>
                      <a:endParaRPr sz="1600" b="1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~7.18</a:t>
                      </a:r>
                      <a:endParaRPr sz="1900" b="1" i="0" u="none" strike="noStrike" cap="none" dirty="0">
                        <a:solidFill>
                          <a:schemeClr val="dk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sym typeface="Arial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438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900" b="1" i="0" u="none" strike="noStrike" cap="none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타당성 검토</a:t>
                      </a: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Weekly Scrum,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</a:rPr>
                        <a:t>환경분석서,</a:t>
                      </a:r>
                      <a:r>
                        <a:rPr lang="ko-KR" altLang="en-US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전략 수립서</a:t>
                      </a:r>
                      <a:endParaRPr lang="en-US" altLang="ko-KR" sz="1900" b="1" u="none" strike="noStrike" cap="none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IT 인프라 구성</a:t>
                      </a: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(3</a:t>
                      </a:r>
                      <a:r>
                        <a:rPr lang="ko-KR" altLang="en-US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종</a:t>
                      </a: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), </a:t>
                      </a:r>
                      <a:r>
                        <a:rPr lang="ko-KR" altLang="en-US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프로토타입</a:t>
                      </a:r>
                      <a:endParaRPr sz="1600" b="1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3-5</a:t>
                      </a:r>
                      <a:r>
                        <a:rPr 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주차</a:t>
                      </a:r>
                      <a:endParaRPr sz="1600" b="1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~8.8</a:t>
                      </a:r>
                      <a:endParaRPr sz="1900" b="1" i="0" u="none" strike="noStrike" cap="none" dirty="0">
                        <a:solidFill>
                          <a:schemeClr val="dk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sym typeface="Arial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0438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900" b="1" i="0" u="none" strike="noStrike" cap="none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품질 평가</a:t>
                      </a: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Weekly Scrum,</a:t>
                      </a:r>
                    </a:p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en-US" altLang="ko-KR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PPT </a:t>
                      </a:r>
                      <a:r>
                        <a:rPr lang="ko-KR" altLang="en-US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최종본</a:t>
                      </a:r>
                      <a:r>
                        <a:rPr lang="en-US" altLang="ko-KR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,</a:t>
                      </a:r>
                      <a:r>
                        <a:rPr lang="en-US" altLang="ko-KR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</a:t>
                      </a:r>
                      <a:r>
                        <a:rPr lang="en-US" altLang="ko-KR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1</a:t>
                      </a:r>
                      <a:r>
                        <a:rPr lang="ko-KR" altLang="en-US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페이지 안내 </a:t>
                      </a:r>
                      <a:r>
                        <a:rPr lang="ko-KR" altLang="en-US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최종본</a:t>
                      </a:r>
                      <a:endParaRPr lang="ko-KR" sz="1900" b="1" i="0" u="none" strike="noStrike" cap="none" dirty="0">
                        <a:solidFill>
                          <a:schemeClr val="dk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6-7</a:t>
                      </a:r>
                      <a:r>
                        <a:rPr 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주차</a:t>
                      </a:r>
                      <a:endParaRPr sz="1600" b="1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~8.22</a:t>
                      </a: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0438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900" b="1" i="0" u="none" strike="noStrike" cap="none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과제 완료</a:t>
                      </a:r>
                      <a:endParaRPr sz="1900" b="1" i="0" u="none" strike="noStrike" cap="none">
                        <a:solidFill>
                          <a:schemeClr val="dk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sym typeface="Arial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Weekly Scrum,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최종산출물</a:t>
                      </a: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총 </a:t>
                      </a: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7</a:t>
                      </a:r>
                      <a:r>
                        <a:rPr lang="ko-KR" altLang="en-US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종</a:t>
                      </a: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  <a:endParaRPr sz="1600" b="1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8</a:t>
                      </a:r>
                      <a:r>
                        <a:rPr lang="ko-KR" sz="1900" b="1" u="none" strike="noStrike" cap="none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주차</a:t>
                      </a:r>
                      <a:endParaRPr sz="1600" b="1" dirty="0"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900" b="1" i="0" u="none" strike="noStrike" cap="none" dirty="0">
                          <a:solidFill>
                            <a:schemeClr val="dk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sym typeface="Arial"/>
                        </a:rPr>
                        <a:t>~8.28</a:t>
                      </a:r>
                      <a:endParaRPr sz="1900" b="1" i="0" u="none" strike="noStrike" cap="none" dirty="0">
                        <a:solidFill>
                          <a:schemeClr val="dk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sym typeface="Arial"/>
                      </a:endParaRPr>
                    </a:p>
                  </a:txBody>
                  <a:tcPr marL="105679" marR="105679" marT="52839" marB="52839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>
          <a:extLst>
            <a:ext uri="{FF2B5EF4-FFF2-40B4-BE49-F238E27FC236}">
              <a16:creationId xmlns:a16="http://schemas.microsoft.com/office/drawing/2014/main" id="{0934B76F-BDED-3C22-8770-E7D6A5FDF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g1b5d807d25a_29_115">
            <a:extLst>
              <a:ext uri="{FF2B5EF4-FFF2-40B4-BE49-F238E27FC236}">
                <a16:creationId xmlns:a16="http://schemas.microsoft.com/office/drawing/2014/main" id="{7D88139E-55D7-6257-DFCB-703EB14FA49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2" name="Google Shape;462;g1b5d807d25a_29_115">
            <a:extLst>
              <a:ext uri="{FF2B5EF4-FFF2-40B4-BE49-F238E27FC236}">
                <a16:creationId xmlns:a16="http://schemas.microsoft.com/office/drawing/2014/main" id="{AFBE71F5-59F2-CB8D-A99A-6B839A272F67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3" name="Google Shape;463;g1b5d807d25a_29_115">
            <a:extLst>
              <a:ext uri="{FF2B5EF4-FFF2-40B4-BE49-F238E27FC236}">
                <a16:creationId xmlns:a16="http://schemas.microsoft.com/office/drawing/2014/main" id="{830651D9-CE20-96ED-1968-DCCD4A8646B8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차별화 요소 발굴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예시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경쟁사 대비 강점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</a:t>
            </a:r>
            <a:endParaRPr sz="1600" b="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sym typeface="Arial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3778BBC-DB43-70D0-3364-89457FE85F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7494201"/>
              </p:ext>
            </p:extLst>
          </p:nvPr>
        </p:nvGraphicFramePr>
        <p:xfrm>
          <a:off x="322920" y="1194298"/>
          <a:ext cx="11546159" cy="53241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8148">
                  <a:extLst>
                    <a:ext uri="{9D8B030D-6E8A-4147-A177-3AD203B41FA5}">
                      <a16:colId xmlns:a16="http://schemas.microsoft.com/office/drawing/2014/main" val="78144148"/>
                    </a:ext>
                  </a:extLst>
                </a:gridCol>
                <a:gridCol w="3483765">
                  <a:extLst>
                    <a:ext uri="{9D8B030D-6E8A-4147-A177-3AD203B41FA5}">
                      <a16:colId xmlns:a16="http://schemas.microsoft.com/office/drawing/2014/main" val="1224289300"/>
                    </a:ext>
                  </a:extLst>
                </a:gridCol>
                <a:gridCol w="3617123">
                  <a:extLst>
                    <a:ext uri="{9D8B030D-6E8A-4147-A177-3AD203B41FA5}">
                      <a16:colId xmlns:a16="http://schemas.microsoft.com/office/drawing/2014/main" val="3013064363"/>
                    </a:ext>
                  </a:extLst>
                </a:gridCol>
                <a:gridCol w="3617123">
                  <a:extLst>
                    <a:ext uri="{9D8B030D-6E8A-4147-A177-3AD203B41FA5}">
                      <a16:colId xmlns:a16="http://schemas.microsoft.com/office/drawing/2014/main" val="2247483632"/>
                    </a:ext>
                  </a:extLst>
                </a:gridCol>
              </a:tblGrid>
              <a:tr h="406093"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특성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제안사 </a:t>
                      </a:r>
                      <a:r>
                        <a:rPr lang="en-US" altLang="ko-KR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(</a:t>
                      </a:r>
                      <a:r>
                        <a:rPr lang="af-ZA" altLang="ko-KR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KT)</a:t>
                      </a:r>
                      <a:endParaRPr lang="af-ZA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경쟁사 </a:t>
                      </a:r>
                      <a:r>
                        <a:rPr lang="en-US" altLang="ko-KR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(</a:t>
                      </a:r>
                      <a:r>
                        <a:rPr lang="af-ZA" altLang="ko-KR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SKT)</a:t>
                      </a:r>
                      <a:endParaRPr lang="af-ZA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경쟁사 대비 제안사 </a:t>
                      </a:r>
                      <a:r>
                        <a:rPr lang="ko-KR" altLang="en-US" sz="14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차별점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3593631"/>
                  </a:ext>
                </a:extLst>
              </a:tr>
              <a:tr h="2290363"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상품</a:t>
                      </a:r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/</a:t>
                      </a:r>
                    </a:p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서비스 특성</a:t>
                      </a:r>
                      <a:endParaRPr lang="ko-KR" altLang="en-US" sz="1800" b="0" i="0" u="none" strike="noStrike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9622837"/>
                  </a:ext>
                </a:extLst>
              </a:tr>
              <a:tr h="1629593"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기업 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맑은 고딕" panose="020B0503020000020004" pitchFamily="34" charset="-127"/>
                      </a:endParaRPr>
                    </a:p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이미지 특성</a:t>
                      </a:r>
                      <a:endParaRPr lang="ko-KR" altLang="en-US" sz="1800" b="0" i="0" u="none" strike="noStrike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3210" marR="0" lvl="0" indent="-28321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14002"/>
                  </a:ext>
                </a:extLst>
              </a:tr>
              <a:tr h="998094"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보유인적</a:t>
                      </a:r>
                      <a:endParaRPr lang="ko-KR" altLang="en-US" sz="1800" b="0" i="0" u="none" strike="noStrike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특성</a:t>
                      </a:r>
                      <a:endParaRPr lang="ko-KR" altLang="en-US" sz="1800" b="0" i="0" u="none" strike="noStrike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752362"/>
                  </a:ext>
                </a:extLst>
              </a:tr>
            </a:tbl>
          </a:graphicData>
        </a:graphic>
      </p:graphicFrame>
      <p:sp>
        <p:nvSpPr>
          <p:cNvPr id="3" name="Google Shape;512;g1b5d807d25a_29_172">
            <a:extLst>
              <a:ext uri="{FF2B5EF4-FFF2-40B4-BE49-F238E27FC236}">
                <a16:creationId xmlns:a16="http://schemas.microsoft.com/office/drawing/2014/main" id="{42E0A833-232F-39C1-AB71-E51E5608D8CB}"/>
              </a:ext>
            </a:extLst>
          </p:cNvPr>
          <p:cNvSpPr txBox="1"/>
          <p:nvPr/>
        </p:nvSpPr>
        <p:spPr>
          <a:xfrm>
            <a:off x="134653" y="101758"/>
            <a:ext cx="577725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전략수립서</a:t>
            </a:r>
            <a:endParaRPr sz="1800" dirty="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9106372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>
          <a:extLst>
            <a:ext uri="{FF2B5EF4-FFF2-40B4-BE49-F238E27FC236}">
              <a16:creationId xmlns:a16="http://schemas.microsoft.com/office/drawing/2014/main" id="{CB9C3E4D-414C-87C4-A5C1-7EB525223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Google Shape;461;g1b5d807d25a_29_115">
            <a:extLst>
              <a:ext uri="{FF2B5EF4-FFF2-40B4-BE49-F238E27FC236}">
                <a16:creationId xmlns:a16="http://schemas.microsoft.com/office/drawing/2014/main" id="{835AF35C-69E3-3471-99EC-2164BE6B3C7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2" name="Google Shape;462;g1b5d807d25a_29_115">
            <a:extLst>
              <a:ext uri="{FF2B5EF4-FFF2-40B4-BE49-F238E27FC236}">
                <a16:creationId xmlns:a16="http://schemas.microsoft.com/office/drawing/2014/main" id="{31184F72-8EB8-05D6-36DD-8D811109DACA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63" name="Google Shape;463;g1b5d807d25a_29_115">
            <a:extLst>
              <a:ext uri="{FF2B5EF4-FFF2-40B4-BE49-F238E27FC236}">
                <a16:creationId xmlns:a16="http://schemas.microsoft.com/office/drawing/2014/main" id="{E8BEFAEE-7AF2-764A-8E9B-98CAD2F57C8D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차별화 요소 발굴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예시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경쟁사 대비 강점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</a:t>
            </a:r>
            <a:endParaRPr sz="1600" b="0" dirty="0">
              <a:solidFill>
                <a:schemeClr val="dk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sym typeface="Arial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347D6D6-CBB3-44C8-8DAD-9B47E1B0BD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550443"/>
              </p:ext>
            </p:extLst>
          </p:nvPr>
        </p:nvGraphicFramePr>
        <p:xfrm>
          <a:off x="322920" y="1194298"/>
          <a:ext cx="11546159" cy="5365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8148">
                  <a:extLst>
                    <a:ext uri="{9D8B030D-6E8A-4147-A177-3AD203B41FA5}">
                      <a16:colId xmlns:a16="http://schemas.microsoft.com/office/drawing/2014/main" val="78144148"/>
                    </a:ext>
                  </a:extLst>
                </a:gridCol>
                <a:gridCol w="3483765">
                  <a:extLst>
                    <a:ext uri="{9D8B030D-6E8A-4147-A177-3AD203B41FA5}">
                      <a16:colId xmlns:a16="http://schemas.microsoft.com/office/drawing/2014/main" val="1224289300"/>
                    </a:ext>
                  </a:extLst>
                </a:gridCol>
                <a:gridCol w="3617123">
                  <a:extLst>
                    <a:ext uri="{9D8B030D-6E8A-4147-A177-3AD203B41FA5}">
                      <a16:colId xmlns:a16="http://schemas.microsoft.com/office/drawing/2014/main" val="3013064363"/>
                    </a:ext>
                  </a:extLst>
                </a:gridCol>
                <a:gridCol w="3617123">
                  <a:extLst>
                    <a:ext uri="{9D8B030D-6E8A-4147-A177-3AD203B41FA5}">
                      <a16:colId xmlns:a16="http://schemas.microsoft.com/office/drawing/2014/main" val="2247483632"/>
                    </a:ext>
                  </a:extLst>
                </a:gridCol>
              </a:tblGrid>
              <a:tr h="406093"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특성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제안사 </a:t>
                      </a:r>
                      <a:r>
                        <a:rPr lang="en-US" altLang="ko-KR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(</a:t>
                      </a:r>
                      <a:r>
                        <a:rPr lang="af-ZA" altLang="ko-KR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KT)</a:t>
                      </a:r>
                      <a:endParaRPr lang="af-ZA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경쟁사 </a:t>
                      </a:r>
                      <a:r>
                        <a:rPr lang="en-US" altLang="ko-KR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(</a:t>
                      </a:r>
                      <a:r>
                        <a:rPr lang="af-ZA" altLang="ko-KR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SKT)</a:t>
                      </a:r>
                      <a:endParaRPr lang="af-ZA" altLang="ko-KR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경쟁사 대비 제안사 </a:t>
                      </a:r>
                      <a:r>
                        <a:rPr lang="ko-KR" altLang="en-US" sz="14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차별점</a:t>
                      </a:r>
                      <a:endParaRPr lang="ko-KR" alt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3593631"/>
                  </a:ext>
                </a:extLst>
              </a:tr>
              <a:tr h="2290363"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상품</a:t>
                      </a:r>
                      <a:r>
                        <a:rPr lang="en-US" altLang="ko-K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/</a:t>
                      </a:r>
                    </a:p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서비스 특성</a:t>
                      </a:r>
                      <a:endParaRPr lang="ko-KR" altLang="en-US" sz="1800" b="0" i="0" u="none" strike="noStrike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(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) </a:t>
                      </a:r>
                    </a:p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KT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와 보안 전문기업 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KT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텔레캅이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함께 제공하는 업계 최초 플랫폼 기반 지능형 영상과 출동 보안 결합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기가아이즈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LTE-R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사업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: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경인선과 경춘선 구축 사업자모든 사업 영역에 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AI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를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도입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(</a:t>
                      </a:r>
                      <a:r>
                        <a:rPr lang="af-ZA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AI 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호텔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/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서빙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/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반려로봇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 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AI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헬스케어 사업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)</a:t>
                      </a: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  <a:p>
                      <a:pPr marL="283210" marR="0" indent="-28321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공공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·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금융 클라우드 시장점유율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1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위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국내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13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번째 데이터 센터를 가동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(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서울권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최대 규모의 데이터 센터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)</a:t>
                      </a: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  <a:p>
                      <a:pPr marL="283210" marR="0" indent="-28321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과기정통부가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진행하는 ‘빅데이터 플랫폼 및 센터 구축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사업’의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통신 분야 사업자로 선정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3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세대 클라우드 서비스도 시작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(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이동형 영상관제 솔루션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T live caster</a:t>
                      </a:r>
                      <a:r>
                        <a:rPr 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):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사고발생 또는 위험 작업 현장에 대한 실시간 모니터링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스마트폰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드론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(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외산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/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국산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), IP CCTV,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캠코더 등 다양한 카메라 적용으로 비용 절감</a:t>
                      </a:r>
                    </a:p>
                    <a:p>
                      <a:pPr marL="283464" marR="0" indent="-283464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LTE-R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사업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: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 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경북선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구축 사업자</a:t>
                      </a:r>
                    </a:p>
                    <a:p>
                      <a:pPr marL="283210" marR="0" indent="-28321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5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세대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(5G)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이동통신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특화망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‘이음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5G’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사업 확대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기가아이즈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: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지능형 영상분석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(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VA)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기본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7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종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(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영역침입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라인크로싱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배회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객체카운트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히트맵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색상검색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요약영상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),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지능형 영상분석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(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VA) 3rd-party 16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종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(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PTZ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객체추적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버려짐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얼굴인식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차량번호인식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방향성 이동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싸움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멈춤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주차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연기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제거됨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불꽃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위험수위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쓰러짐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영상반출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객체마스킹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군집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경계선 통과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)</a:t>
                      </a: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  <a:p>
                      <a:pPr marL="283210" marR="0" indent="-28321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LTE-R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사업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: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기술 평가 점수 모두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1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위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9622837"/>
                  </a:ext>
                </a:extLst>
              </a:tr>
              <a:tr h="1629593"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기업 </a:t>
                      </a:r>
                      <a:endParaRPr lang="en-US" altLang="ko-KR" sz="1200" b="1" i="0" u="none" strike="noStrike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맑은 고딕" panose="020B0503020000020004" pitchFamily="34" charset="-127"/>
                      </a:endParaRPr>
                    </a:p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이미지 특성</a:t>
                      </a:r>
                      <a:endParaRPr lang="ko-KR" altLang="en-US" sz="1800" b="0" i="0" u="none" strike="noStrike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3210" marR="0" lvl="0" indent="-28321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프랑스 파리에서 열린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'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WBA(WirelessBroadband Alliance)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어워드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':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'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최고 와이파이 네트워크 사업자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'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부문 수상</a:t>
                      </a:r>
                    </a:p>
                    <a:p>
                      <a:pPr marL="283464" marR="0" lvl="0" indent="-283464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국내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1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위 정보통신그룹</a:t>
                      </a:r>
                    </a:p>
                    <a:p>
                      <a:pPr marL="283210" marR="0" lvl="0" indent="-28321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국가브랜드대상 지능형 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CCTV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부문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1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위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STAR </a:t>
                      </a:r>
                      <a:r>
                        <a:rPr lang="af-ZA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BRAND AI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영상분석보안 서비스 부문 대상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KT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는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'5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G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미래 비전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'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과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'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올해의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5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G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특화망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프로젝트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'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등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2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개 부문 수상</a:t>
                      </a:r>
                    </a:p>
                    <a:p>
                      <a:pPr marL="173355" marR="0" indent="-173355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5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G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통합코어 기술과 이동통신 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VoNR(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음성통화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)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시범 서비스</a:t>
                      </a:r>
                    </a:p>
                    <a:p>
                      <a:pPr marL="173355" marR="0" indent="-173355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5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G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특화망으로 군사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의료 분야에 진출 사례와 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AI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기반 ‘이음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5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G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지능형 관제 솔루션’</a:t>
                      </a:r>
                    </a:p>
                    <a:p>
                      <a:pPr marL="173355" marR="0" indent="-173355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5</a:t>
                      </a:r>
                      <a:r>
                        <a:rPr lang="af-ZA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G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특화망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전용 테스트베드 구축 등을 통한 향후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5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G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특화망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경쟁력을 높게 평가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14002"/>
                  </a:ext>
                </a:extLst>
              </a:tr>
              <a:tr h="998094">
                <a:tc>
                  <a:txBody>
                    <a:bodyPr/>
                    <a:lstStyle/>
                    <a:p>
                      <a:pPr marR="0" algn="ctr" rtl="0" fontAlgn="ctr" latinLnBrk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보유인적</a:t>
                      </a:r>
                      <a:endParaRPr lang="ko-KR" altLang="en-US" sz="1800" b="0" i="0" u="none" strike="noStrike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맑은 고딕" panose="020B0503020000020004" pitchFamily="34" charset="-127"/>
                        </a:rPr>
                        <a:t>특성</a:t>
                      </a:r>
                      <a:endParaRPr lang="ko-KR" altLang="en-US" sz="1800" b="0" i="0" u="none" strike="noStrike" dirty="0"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산학연 협의체인 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'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AI </a:t>
                      </a: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원팀</a:t>
                      </a:r>
                      <a:r>
                        <a:rPr lang="en-US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'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을 통해 </a:t>
                      </a:r>
                      <a:r>
                        <a:rPr lang="af-ZA" altLang="ko-KR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AI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인재 양성에 매진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endParaRPr lang="ko-KR" altLang="en-US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 panose="020B0604020202020204" pitchFamily="34" charset="0"/>
                        <a:buNone/>
                      </a:pPr>
                      <a:r>
                        <a:rPr lang="ko-KR" altLang="en-US" sz="12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ㅇ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AI </a:t>
                      </a:r>
                      <a:r>
                        <a:rPr lang="ko-KR" altLang="en-US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인재 직접 양성</a:t>
                      </a:r>
                    </a:p>
                  </a:txBody>
                  <a:tcPr marL="137160" marR="137160" marT="68580" marB="685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752362"/>
                  </a:ext>
                </a:extLst>
              </a:tr>
            </a:tbl>
          </a:graphicData>
        </a:graphic>
      </p:graphicFrame>
      <p:sp>
        <p:nvSpPr>
          <p:cNvPr id="3" name="Google Shape;512;g1b5d807d25a_29_172">
            <a:extLst>
              <a:ext uri="{FF2B5EF4-FFF2-40B4-BE49-F238E27FC236}">
                <a16:creationId xmlns:a16="http://schemas.microsoft.com/office/drawing/2014/main" id="{0E97F80C-0552-6BDF-4885-44EA30D4ED27}"/>
              </a:ext>
            </a:extLst>
          </p:cNvPr>
          <p:cNvSpPr txBox="1"/>
          <p:nvPr/>
        </p:nvSpPr>
        <p:spPr>
          <a:xfrm>
            <a:off x="134653" y="101758"/>
            <a:ext cx="577725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전략수립서</a:t>
            </a:r>
            <a:endParaRPr sz="1800" dirty="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647C6B7-E99F-59D6-F0F4-99CC5BB8AF86}"/>
              </a:ext>
            </a:extLst>
          </p:cNvPr>
          <p:cNvSpPr/>
          <p:nvPr/>
        </p:nvSpPr>
        <p:spPr>
          <a:xfrm>
            <a:off x="5025614" y="99124"/>
            <a:ext cx="2140772" cy="49382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3052531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>
          <a:extLst>
            <a:ext uri="{FF2B5EF4-FFF2-40B4-BE49-F238E27FC236}">
              <a16:creationId xmlns:a16="http://schemas.microsoft.com/office/drawing/2014/main" id="{54AC335D-A9CD-EF0A-1A5C-EF1973DA4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g1b5d807d25a_29_206">
            <a:extLst>
              <a:ext uri="{FF2B5EF4-FFF2-40B4-BE49-F238E27FC236}">
                <a16:creationId xmlns:a16="http://schemas.microsoft.com/office/drawing/2014/main" id="{2659B113-8B94-4968-FCCA-0B3414E0039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4" name="Google Shape;554;g1b5d807d25a_29_206">
            <a:extLst>
              <a:ext uri="{FF2B5EF4-FFF2-40B4-BE49-F238E27FC236}">
                <a16:creationId xmlns:a16="http://schemas.microsoft.com/office/drawing/2014/main" id="{1D1F5242-2857-7388-900E-0BED83C49158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5" name="Google Shape;555;g1b5d807d25a_29_206">
            <a:extLst>
              <a:ext uri="{FF2B5EF4-FFF2-40B4-BE49-F238E27FC236}">
                <a16:creationId xmlns:a16="http://schemas.microsoft.com/office/drawing/2014/main" id="{0DF17411-BB56-9D99-4B53-4C255D573862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600"/>
            </a:pP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핵심전략 발굴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자사의 차별화된 경쟁력을 기반으로 전략 아이템을 도출하고</a:t>
            </a:r>
            <a:r>
              <a:rPr lang="en-US" altLang="ko-KR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사업 컨셉을 수립해주세요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sz="16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A7A82674-222B-6D80-BC9F-E19350102C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958153"/>
              </p:ext>
            </p:extLst>
          </p:nvPr>
        </p:nvGraphicFramePr>
        <p:xfrm>
          <a:off x="382522" y="1306286"/>
          <a:ext cx="11117404" cy="5346343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91453">
                  <a:extLst>
                    <a:ext uri="{9D8B030D-6E8A-4147-A177-3AD203B41FA5}">
                      <a16:colId xmlns:a16="http://schemas.microsoft.com/office/drawing/2014/main" val="1740683647"/>
                    </a:ext>
                  </a:extLst>
                </a:gridCol>
                <a:gridCol w="2201137">
                  <a:extLst>
                    <a:ext uri="{9D8B030D-6E8A-4147-A177-3AD203B41FA5}">
                      <a16:colId xmlns:a16="http://schemas.microsoft.com/office/drawing/2014/main" val="3180564012"/>
                    </a:ext>
                  </a:extLst>
                </a:gridCol>
                <a:gridCol w="3762407">
                  <a:extLst>
                    <a:ext uri="{9D8B030D-6E8A-4147-A177-3AD203B41FA5}">
                      <a16:colId xmlns:a16="http://schemas.microsoft.com/office/drawing/2014/main" val="2377104748"/>
                    </a:ext>
                  </a:extLst>
                </a:gridCol>
                <a:gridCol w="3762407">
                  <a:extLst>
                    <a:ext uri="{9D8B030D-6E8A-4147-A177-3AD203B41FA5}">
                      <a16:colId xmlns:a16="http://schemas.microsoft.com/office/drawing/2014/main" val="431003421"/>
                    </a:ext>
                  </a:extLst>
                </a:gridCol>
              </a:tblGrid>
              <a:tr h="56097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sym typeface="Malgun Gothic"/>
                        </a:rPr>
                        <a:t>평가항목</a:t>
                      </a:r>
                      <a:endParaRPr sz="14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 err="1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sym typeface="Malgun Gothic"/>
                        </a:rPr>
                        <a:t>전략명</a:t>
                      </a:r>
                      <a:r>
                        <a:rPr lang="en-US" altLang="ko-KR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sym typeface="Malgun Gothic"/>
                        </a:rPr>
                        <a:t>(Item)</a:t>
                      </a:r>
                      <a:endParaRPr sz="14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세부내용</a:t>
                      </a:r>
                      <a:endParaRPr lang="en-US" altLang="ko-KR" sz="1400" b="1" u="none" strike="noStrike" cap="none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기대효과</a:t>
                      </a:r>
                      <a:endParaRPr lang="en-US" altLang="ko-KR" sz="1400" b="1" u="none" strike="noStrike" cap="none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2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환산근거</a:t>
                      </a:r>
                      <a:r>
                        <a:rPr lang="en-US" altLang="ko-KR" sz="12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&amp;</a:t>
                      </a:r>
                      <a:r>
                        <a:rPr lang="ko-KR" altLang="en-US" sz="12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방법 포함</a:t>
                      </a:r>
                      <a:r>
                        <a:rPr lang="en-US" altLang="ko-KR" sz="12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511461"/>
                  </a:ext>
                </a:extLst>
              </a:tr>
              <a:tr h="863984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ko-KR" altLang="en-US" sz="12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ko-KR" altLang="en-US" sz="14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기술적 요소</a:t>
                      </a:r>
                      <a:endParaRPr lang="en-US" altLang="ko-KR" sz="1200" b="1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en-US" altLang="ko-KR" sz="1200" b="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: </a:t>
                      </a:r>
                      <a:r>
                        <a:rPr lang="ko-KR" altLang="en-US" sz="1200" b="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업무적 측면에서 고객에게 줄 수 있는 기대효과</a:t>
                      </a:r>
                      <a:endParaRPr lang="en-US" altLang="ko-KR" sz="1200" b="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r>
                        <a:rPr lang="ko-KR" altLang="en-US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</a:rPr>
                        <a:t>전략</a:t>
                      </a:r>
                      <a:r>
                        <a:rPr lang="en-US" altLang="ko-KR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</a:rPr>
                        <a:t>1. </a:t>
                      </a:r>
                      <a:endParaRPr lang="ko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endParaRPr lang="ko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highlight>
                          <a:srgbClr val="FFFFFF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4954557"/>
                  </a:ext>
                </a:extLst>
              </a:tr>
              <a:tr h="863984">
                <a:tc v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u="none" strike="noStrike" cap="none">
                        <a:latin typeface="+mn-ea"/>
                        <a:ea typeface="+mn-ea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전략</a:t>
                      </a:r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2. </a:t>
                      </a:r>
                      <a:endParaRPr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endParaRPr lang="ko-KR" altLang="en-US" sz="12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endParaRPr lang="ko-KR" altLang="en-US" sz="1200" dirty="0">
                        <a:solidFill>
                          <a:schemeClr val="dk1"/>
                        </a:solidFill>
                        <a:latin typeface="+mn-ea"/>
                        <a:ea typeface="+mn-ea"/>
                        <a:cs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722668"/>
                  </a:ext>
                </a:extLst>
              </a:tr>
              <a:tr h="1019133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핵심 차별화 요소</a:t>
                      </a:r>
                      <a:endParaRPr lang="en-US" altLang="ko-KR" sz="1400" b="1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: </a:t>
                      </a:r>
                      <a:r>
                        <a:rPr lang="ko-KR" altLang="en-US" sz="1200" b="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당사만이 보유한 확실한 강점</a:t>
                      </a:r>
                      <a:endParaRPr sz="1200" b="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rPr lang="ko-KR" altLang="en-US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전략</a:t>
                      </a:r>
                      <a:r>
                        <a:rPr lang="en-US" altLang="ko-KR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3. </a:t>
                      </a:r>
                      <a:endParaRPr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kumimoji="0" lang="en-US" altLang="ko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kumimoji="0" lang="en-US" altLang="ko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C4043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9388114"/>
                  </a:ext>
                </a:extLst>
              </a:tr>
              <a:tr h="1019133"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dirty="0">
                        <a:latin typeface="+mn-ea"/>
                        <a:ea typeface="+mn-ea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전략</a:t>
                      </a:r>
                      <a:r>
                        <a:rPr lang="en-US" altLang="ko-KR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4. </a:t>
                      </a:r>
                      <a:endParaRPr lang="ko-KR" altLang="en-US" sz="12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kumimoji="0" lang="en-US" altLang="ko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C4043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kumimoji="0" lang="en-US" altLang="ko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C4043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7827656"/>
                  </a:ext>
                </a:extLst>
              </a:tr>
              <a:tr h="101913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사업관리요소</a:t>
                      </a:r>
                      <a:endParaRPr lang="en-US" altLang="ko-KR" sz="1400" b="1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: </a:t>
                      </a:r>
                      <a:r>
                        <a:rPr lang="ko-KR" altLang="en-US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조직</a:t>
                      </a:r>
                      <a:r>
                        <a:rPr lang="en-US" altLang="ko-KR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인력</a:t>
                      </a:r>
                      <a:r>
                        <a:rPr lang="en-US" altLang="ko-KR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일정</a:t>
                      </a:r>
                      <a:r>
                        <a:rPr lang="en-US" altLang="ko-KR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품질관리 등</a:t>
                      </a:r>
                      <a:endParaRPr sz="1200" b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rPr lang="ko-KR" altLang="en-US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전략</a:t>
                      </a:r>
                      <a:r>
                        <a:rPr lang="en-US" altLang="ko-KR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5. </a:t>
                      </a:r>
                      <a:endParaRPr altLang="en-US" sz="12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kumimoji="0" lang="en-US" altLang="ko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C4043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kumimoji="0" lang="en-US" altLang="ko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C4043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9601698"/>
                  </a:ext>
                </a:extLst>
              </a:tr>
            </a:tbl>
          </a:graphicData>
        </a:graphic>
      </p:graphicFrame>
      <p:sp>
        <p:nvSpPr>
          <p:cNvPr id="2" name="Google Shape;512;g1b5d807d25a_29_172">
            <a:extLst>
              <a:ext uri="{FF2B5EF4-FFF2-40B4-BE49-F238E27FC236}">
                <a16:creationId xmlns:a16="http://schemas.microsoft.com/office/drawing/2014/main" id="{62AEBE5F-5A24-2403-7827-EFA52CA4D79B}"/>
              </a:ext>
            </a:extLst>
          </p:cNvPr>
          <p:cNvSpPr txBox="1"/>
          <p:nvPr/>
        </p:nvSpPr>
        <p:spPr>
          <a:xfrm>
            <a:off x="134653" y="101758"/>
            <a:ext cx="577725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전략수립서</a:t>
            </a:r>
            <a:endParaRPr sz="1800" dirty="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519141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>
          <a:extLst>
            <a:ext uri="{FF2B5EF4-FFF2-40B4-BE49-F238E27FC236}">
              <a16:creationId xmlns:a16="http://schemas.microsoft.com/office/drawing/2014/main" id="{129A693D-5C9A-9A94-EF41-B8149E075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" name="Google Shape;552;g1b5d807d25a_29_206">
            <a:extLst>
              <a:ext uri="{FF2B5EF4-FFF2-40B4-BE49-F238E27FC236}">
                <a16:creationId xmlns:a16="http://schemas.microsoft.com/office/drawing/2014/main" id="{8B11179E-D9ED-10DF-6259-CCE02BB9E07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4" name="Google Shape;554;g1b5d807d25a_29_206">
            <a:extLst>
              <a:ext uri="{FF2B5EF4-FFF2-40B4-BE49-F238E27FC236}">
                <a16:creationId xmlns:a16="http://schemas.microsoft.com/office/drawing/2014/main" id="{CB8BC669-DA8C-17C5-900D-A47C70E46280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5" name="Google Shape;555;g1b5d807d25a_29_206">
            <a:extLst>
              <a:ext uri="{FF2B5EF4-FFF2-40B4-BE49-F238E27FC236}">
                <a16:creationId xmlns:a16="http://schemas.microsoft.com/office/drawing/2014/main" id="{241565A0-D1E6-616F-9C1D-55F3E796B0FE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SzPts val="1600"/>
            </a:pP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핵심전략 발굴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자사의 차별화된 경쟁력을 기반으로 전략 아이템을 도출하고</a:t>
            </a:r>
            <a:r>
              <a:rPr lang="en-US" altLang="ko-KR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사업 컨셉을 수립해주세요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sz="16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4B3958E-922C-01DF-D9D6-A94415DECC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432248"/>
              </p:ext>
            </p:extLst>
          </p:nvPr>
        </p:nvGraphicFramePr>
        <p:xfrm>
          <a:off x="382522" y="2222501"/>
          <a:ext cx="11117404" cy="443012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91453">
                  <a:extLst>
                    <a:ext uri="{9D8B030D-6E8A-4147-A177-3AD203B41FA5}">
                      <a16:colId xmlns:a16="http://schemas.microsoft.com/office/drawing/2014/main" val="1740683647"/>
                    </a:ext>
                  </a:extLst>
                </a:gridCol>
                <a:gridCol w="2201137">
                  <a:extLst>
                    <a:ext uri="{9D8B030D-6E8A-4147-A177-3AD203B41FA5}">
                      <a16:colId xmlns:a16="http://schemas.microsoft.com/office/drawing/2014/main" val="3180564012"/>
                    </a:ext>
                  </a:extLst>
                </a:gridCol>
                <a:gridCol w="3762407">
                  <a:extLst>
                    <a:ext uri="{9D8B030D-6E8A-4147-A177-3AD203B41FA5}">
                      <a16:colId xmlns:a16="http://schemas.microsoft.com/office/drawing/2014/main" val="2377104748"/>
                    </a:ext>
                  </a:extLst>
                </a:gridCol>
                <a:gridCol w="3762407">
                  <a:extLst>
                    <a:ext uri="{9D8B030D-6E8A-4147-A177-3AD203B41FA5}">
                      <a16:colId xmlns:a16="http://schemas.microsoft.com/office/drawing/2014/main" val="431003421"/>
                    </a:ext>
                  </a:extLst>
                </a:gridCol>
              </a:tblGrid>
              <a:tr h="45956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sym typeface="Malgun Gothic"/>
                        </a:rPr>
                        <a:t>평가항목</a:t>
                      </a:r>
                      <a:endParaRPr sz="14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 err="1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sym typeface="Malgun Gothic"/>
                        </a:rPr>
                        <a:t>전략명</a:t>
                      </a:r>
                      <a:r>
                        <a:rPr lang="en-US" altLang="ko-KR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sym typeface="Malgun Gothic"/>
                        </a:rPr>
                        <a:t>(Item)</a:t>
                      </a:r>
                      <a:endParaRPr sz="14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세부내용</a:t>
                      </a:r>
                      <a:endParaRPr lang="en-US" altLang="ko-KR" sz="1400" b="1" u="none" strike="noStrike" cap="none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기대효과</a:t>
                      </a:r>
                      <a:endParaRPr lang="en-US" altLang="ko-KR" sz="1400" b="1" u="none" strike="noStrike" cap="none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2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환산근거</a:t>
                      </a:r>
                      <a:r>
                        <a:rPr lang="en-US" altLang="ko-KR" sz="12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&amp;</a:t>
                      </a:r>
                      <a:r>
                        <a:rPr lang="ko-KR" altLang="en-US" sz="12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방법 포함</a:t>
                      </a:r>
                      <a:r>
                        <a:rPr lang="en-US" altLang="ko-KR" sz="12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)</a:t>
                      </a: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6511461"/>
                  </a:ext>
                </a:extLst>
              </a:tr>
              <a:tr h="715921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ko-KR" altLang="en-US" sz="12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ko-KR" altLang="en-US" sz="14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기술적 요소</a:t>
                      </a:r>
                      <a:endParaRPr lang="en-US" altLang="ko-KR" sz="1200" b="1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Malgun Gothic"/>
                        <a:buNone/>
                      </a:pPr>
                      <a:r>
                        <a:rPr lang="en-US" altLang="ko-KR" sz="1200" b="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: </a:t>
                      </a:r>
                      <a:r>
                        <a:rPr lang="ko-KR" altLang="en-US" sz="1200" b="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업무적 측면에서 고객에게 줄 수 있는 기대효과</a:t>
                      </a:r>
                      <a:endParaRPr lang="en-US" altLang="ko-KR" sz="1200" b="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r>
                        <a:rPr lang="ko-KR" altLang="en-US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</a:rPr>
                        <a:t>전략</a:t>
                      </a:r>
                      <a:r>
                        <a:rPr lang="en-US" altLang="ko-KR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</a:rPr>
                        <a:t>1. </a:t>
                      </a:r>
                      <a:r>
                        <a:rPr lang="ko-KR" altLang="ko-KR" sz="1200" b="1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KT SAFE </a:t>
                      </a:r>
                      <a:r>
                        <a:rPr lang="ko-KR" altLang="ko-KR" sz="1200" b="1" i="0" u="none" strike="noStrike" noProof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MATE와</a:t>
                      </a:r>
                      <a:r>
                        <a:rPr lang="ko-KR" altLang="ko-KR" sz="1200" b="1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웨어러블 디바이스를 연동한 전사적 현장 작업자 안전관리</a:t>
                      </a:r>
                      <a:r>
                        <a:rPr lang="ko-KR" altLang="en-US" sz="1200" b="1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 </a:t>
                      </a:r>
                      <a:endParaRPr lang="ko-KR"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웨어러블과</a:t>
                      </a:r>
                      <a:r>
                        <a:rPr lang="en-US" altLang="ko-KR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sz="1200" b="0" i="0" u="none" strike="noStrike" noProof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모바일</a:t>
                      </a:r>
                      <a:r>
                        <a:rPr lang="en-US" altLang="ko-KR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sz="1200" b="0" i="0" u="none" strike="noStrike" noProof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기기를</a:t>
                      </a:r>
                      <a:r>
                        <a:rPr lang="en-US" altLang="ko-KR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통해 </a:t>
                      </a:r>
                      <a:r>
                        <a:rPr lang="en-US" altLang="ko-KR" sz="1200" b="0" i="0" u="none" strike="noStrike" noProof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근로자에게</a:t>
                      </a:r>
                      <a:r>
                        <a:rPr lang="en-US" altLang="ko-KR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sz="1200" b="0" i="0" u="none" strike="noStrike" noProof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실시간</a:t>
                      </a:r>
                      <a:r>
                        <a:rPr lang="en-US" altLang="ko-KR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알림 및 안전 정보를</a:t>
                      </a:r>
                      <a:r>
                        <a:rPr lang="en-US" altLang="ko-KR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제공함으로써 </a:t>
                      </a:r>
                      <a:r>
                        <a:rPr lang="en-US" altLang="ko-KR" sz="1200" b="0" i="0" u="none" strike="noStrike" noProof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현장</a:t>
                      </a:r>
                      <a:r>
                        <a:rPr lang="en-US" altLang="ko-KR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근로자의</a:t>
                      </a:r>
                      <a:r>
                        <a:rPr lang="en-US" altLang="ko-KR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안전성을</a:t>
                      </a:r>
                      <a:r>
                        <a:rPr lang="en-US" altLang="ko-KR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200" b="0" i="0" u="none" strike="noStrike" noProof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보장</a:t>
                      </a:r>
                      <a:endParaRPr lang="en-US" altLang="ko-KR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</a:rPr>
                        <a:t>탈선 사고 피해 금액(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▲2019년 5억 5,350만 원 ▲2020년 1억 6,240만 원 ▲2021년 4억 9,179만 원 ▲2022년 32억 695만 원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</a:rPr>
                        <a:t>) 감소(+)</a:t>
                      </a:r>
                    </a:p>
                    <a:p>
                      <a:pPr marL="285750" lvl="0" indent="-285750" algn="l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highlight>
                            <a:srgbClr val="FFFFFF"/>
                          </a:highlight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</a:rPr>
                        <a:t>2022년 지연 배상 금액 약 46억 원 감소(+)</a:t>
                      </a: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4954557"/>
                  </a:ext>
                </a:extLst>
              </a:tr>
              <a:tr h="715921">
                <a:tc v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u="none" strike="noStrike" cap="none">
                        <a:latin typeface="+mn-ea"/>
                        <a:ea typeface="+mn-ea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전략</a:t>
                      </a:r>
                      <a:r>
                        <a:rPr lang="en-US" altLang="ko-KR" sz="12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2. </a:t>
                      </a:r>
                      <a:endParaRPr sz="12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endParaRPr lang="ko-KR" altLang="en-US" sz="12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endParaRPr lang="ko-KR" altLang="en-US" sz="1200" dirty="0">
                        <a:solidFill>
                          <a:schemeClr val="dk1"/>
                        </a:solidFill>
                        <a:latin typeface="+mn-ea"/>
                        <a:ea typeface="+mn-ea"/>
                        <a:cs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722668"/>
                  </a:ext>
                </a:extLst>
              </a:tr>
              <a:tr h="844482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핵심 차별화 요소</a:t>
                      </a:r>
                      <a:endParaRPr lang="en-US" altLang="ko-KR" sz="1400" b="1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: </a:t>
                      </a:r>
                      <a:r>
                        <a:rPr lang="ko-KR" altLang="en-US" sz="1200" b="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당사만이 보유한 확실한 강점</a:t>
                      </a:r>
                      <a:endParaRPr sz="1200" b="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rPr lang="ko-KR" altLang="en-US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전략</a:t>
                      </a:r>
                      <a:r>
                        <a:rPr lang="en-US" altLang="ko-KR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3. </a:t>
                      </a:r>
                      <a:r>
                        <a:rPr lang="en-US" altLang="ko-KR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KT</a:t>
                      </a:r>
                      <a:r>
                        <a:rPr lang="ko-KR" altLang="en-US" sz="1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 전국단위 기지국 보유</a:t>
                      </a:r>
                      <a:endParaRPr altLang="en-US" sz="1200" dirty="0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highlight>
                            <a:srgbClr val="FFFFFF"/>
                          </a:highlight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전국단위 기지국 및 </a:t>
                      </a:r>
                      <a:r>
                        <a:rPr kumimoji="0" lang="en-US" altLang="ko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highlight>
                            <a:srgbClr val="FFFFFF"/>
                          </a:highlight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5G </a:t>
                      </a:r>
                      <a:r>
                        <a:rPr kumimoji="0" lang="ko-KR" altLang="en-US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highlight>
                            <a:srgbClr val="FFFFFF"/>
                          </a:highlight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망 보유함에 의해 </a:t>
                      </a:r>
                      <a:r>
                        <a:rPr kumimoji="0" lang="en-US" altLang="ko-KR" sz="1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highlight>
                            <a:srgbClr val="FFFFFF"/>
                          </a:highlight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  <a:sym typeface="Arial"/>
                        </a:rPr>
                        <a:t>~</a:t>
                      </a: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kumimoji="0" lang="en-US" altLang="ko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C4043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9388114"/>
                  </a:ext>
                </a:extLst>
              </a:tr>
              <a:tr h="844482">
                <a:tc v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dirty="0">
                        <a:latin typeface="+mn-ea"/>
                        <a:ea typeface="+mn-ea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전략</a:t>
                      </a:r>
                      <a:r>
                        <a:rPr lang="en-US" altLang="ko-KR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4. </a:t>
                      </a:r>
                      <a:endParaRPr lang="ko-KR" altLang="en-US" sz="12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kumimoji="0" lang="en-US" altLang="ko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C4043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kumimoji="0" lang="en-US" altLang="ko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C4043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맑은 고딕" panose="020B0503020000020004" pitchFamily="50" charset="-127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7827656"/>
                  </a:ext>
                </a:extLst>
              </a:tr>
              <a:tr h="84448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사업관리요소</a:t>
                      </a:r>
                      <a:endParaRPr lang="en-US" altLang="ko-KR" sz="1400" b="1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: </a:t>
                      </a:r>
                      <a:r>
                        <a:rPr lang="ko-KR" altLang="en-US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조직</a:t>
                      </a:r>
                      <a:r>
                        <a:rPr lang="en-US" altLang="ko-KR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인력</a:t>
                      </a:r>
                      <a:r>
                        <a:rPr lang="en-US" altLang="ko-KR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일정</a:t>
                      </a:r>
                      <a:r>
                        <a:rPr lang="en-US" altLang="ko-KR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200" b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품질관리 등</a:t>
                      </a:r>
                      <a:endParaRPr sz="1200" b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Font typeface="Arial"/>
                        <a:buNone/>
                      </a:pPr>
                      <a:r>
                        <a:rPr lang="ko-KR" altLang="en-US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전략</a:t>
                      </a:r>
                      <a:r>
                        <a:rPr lang="en-US" altLang="ko-KR" sz="1200" dirty="0">
                          <a:solidFill>
                            <a:schemeClr val="dk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Malgun Gothic"/>
                          <a:sym typeface="Malgun Gothic"/>
                        </a:rPr>
                        <a:t>5. </a:t>
                      </a:r>
                      <a:endParaRPr altLang="en-US" sz="1200" dirty="0">
                        <a:solidFill>
                          <a:schemeClr val="dk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kumimoji="0" lang="en-US" altLang="ko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C4043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endParaRPr kumimoji="0" lang="en-US" altLang="ko-KR" sz="12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3C4043"/>
                        </a:solidFill>
                        <a:effectLst/>
                        <a:highlight>
                          <a:srgbClr val="FFFFFF"/>
                        </a:highlight>
                        <a:uLnTx/>
                        <a:uFillTx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8575" marR="68575" marT="34300" marB="343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9601698"/>
                  </a:ext>
                </a:extLst>
              </a:tr>
            </a:tbl>
          </a:graphicData>
        </a:graphic>
      </p:graphicFrame>
      <p:sp>
        <p:nvSpPr>
          <p:cNvPr id="9" name="Google Shape;529;g1b5d807d25a_29_183">
            <a:extLst>
              <a:ext uri="{FF2B5EF4-FFF2-40B4-BE49-F238E27FC236}">
                <a16:creationId xmlns:a16="http://schemas.microsoft.com/office/drawing/2014/main" id="{9BC78DD2-FC1A-5097-066E-FEA9DBAA79D0}"/>
              </a:ext>
            </a:extLst>
          </p:cNvPr>
          <p:cNvSpPr/>
          <p:nvPr/>
        </p:nvSpPr>
        <p:spPr>
          <a:xfrm>
            <a:off x="382521" y="1314855"/>
            <a:ext cx="11560590" cy="755245"/>
          </a:xfrm>
          <a:prstGeom prst="rect">
            <a:avLst/>
          </a:prstGeom>
          <a:solidFill>
            <a:srgbClr val="F2F2F2"/>
          </a:solidFill>
          <a:ln w="254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u="none" strike="noStrike" cap="none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[</a:t>
            </a:r>
            <a:r>
              <a:rPr lang="ko-KR" altLang="en-US" u="none" strike="noStrike" cap="none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제안 핵심 </a:t>
            </a:r>
            <a:r>
              <a:rPr lang="ko-KR" altLang="en-US" u="none" strike="noStrike" cap="none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메세지</a:t>
            </a:r>
            <a:r>
              <a:rPr lang="en-US" altLang="ko-KR" u="none" strike="noStrike" cap="none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] : </a:t>
            </a:r>
            <a:r>
              <a:rPr lang="en-US" altLang="ko-KR" u="none" strike="noStrike" cap="none" dirty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AI</a:t>
            </a:r>
            <a:r>
              <a:rPr lang="ko-KR" altLang="en-US" u="none" strike="noStrike" cap="none" dirty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를 활용한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철도 근로자의 안전관리 솔루션</a:t>
            </a:r>
            <a:endParaRPr lang="en-US" altLang="ko-KR" dirty="0">
              <a:solidFill>
                <a:schemeClr val="bg1">
                  <a:lumMod val="6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Malgun Gothic"/>
              </a:rPr>
              <a:t>: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Malgun Gothic"/>
              </a:rPr>
              <a:t>전략아이템 중 경쟁우위 키워드 중심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Malgun Gothic"/>
              </a:rPr>
              <a:t>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Malgun Gothic"/>
              </a:rPr>
              <a:t>반영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  <a:cs typeface="Malgun Gothic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Malgun Gothic"/>
              </a:rPr>
              <a:t> -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Malgun Gothic"/>
              </a:rPr>
              <a:t>핵심 차별화 요소와 맵핑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Malgun Gothic"/>
              </a:rPr>
              <a:t>/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Malgun Gothic"/>
              </a:rPr>
              <a:t>자사의 완전한 차별화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Malgun Gothic"/>
              </a:rPr>
              <a:t>/ 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Malgun Gothic"/>
              </a:rPr>
              <a:t>고객의 비전 반영</a:t>
            </a:r>
            <a:endParaRPr kumimoji="1" lang="en-US" altLang="ko-KR" spc="-1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" name="Google Shape;512;g1b5d807d25a_29_172">
            <a:extLst>
              <a:ext uri="{FF2B5EF4-FFF2-40B4-BE49-F238E27FC236}">
                <a16:creationId xmlns:a16="http://schemas.microsoft.com/office/drawing/2014/main" id="{5A188AC6-C504-B28E-4D02-9F50A88476C6}"/>
              </a:ext>
            </a:extLst>
          </p:cNvPr>
          <p:cNvSpPr txBox="1"/>
          <p:nvPr/>
        </p:nvSpPr>
        <p:spPr>
          <a:xfrm>
            <a:off x="134653" y="101758"/>
            <a:ext cx="577725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전략수립서</a:t>
            </a:r>
            <a:endParaRPr sz="1800" dirty="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8FB90F4-E3A2-9471-4C31-2988FD5B31D2}"/>
              </a:ext>
            </a:extLst>
          </p:cNvPr>
          <p:cNvSpPr/>
          <p:nvPr/>
        </p:nvSpPr>
        <p:spPr>
          <a:xfrm>
            <a:off x="5025614" y="99124"/>
            <a:ext cx="2140772" cy="49382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2213626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3649A337-70E8-6C27-FA92-50AEFD278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b5d807d25a_29_217">
            <a:extLst>
              <a:ext uri="{FF2B5EF4-FFF2-40B4-BE49-F238E27FC236}">
                <a16:creationId xmlns:a16="http://schemas.microsoft.com/office/drawing/2014/main" id="{53A91719-BE38-971E-13D4-FA1D4EC77E5B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IT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인프라 구성</a:t>
            </a: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564" name="Google Shape;564;g1b5d807d25a_29_217">
            <a:extLst>
              <a:ext uri="{FF2B5EF4-FFF2-40B4-BE49-F238E27FC236}">
                <a16:creationId xmlns:a16="http://schemas.microsoft.com/office/drawing/2014/main" id="{15CFE2C4-763C-A8D6-B2AF-ABC49F7A94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1" name="Google Shape;571;g1b5d807d25a_29_217">
            <a:extLst>
              <a:ext uri="{FF2B5EF4-FFF2-40B4-BE49-F238E27FC236}">
                <a16:creationId xmlns:a16="http://schemas.microsoft.com/office/drawing/2014/main" id="{EB8FDC4D-A87C-63F2-0EDF-75EFB83B2B1F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2" name="Google Shape;572;g1b5d807d25a_29_217">
            <a:extLst>
              <a:ext uri="{FF2B5EF4-FFF2-40B4-BE49-F238E27FC236}">
                <a16:creationId xmlns:a16="http://schemas.microsoft.com/office/drawing/2014/main" id="{6E92994C-9D2A-BD43-2C9B-E57C7F75EE44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목표 시스템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F4D7984-11D2-9AA5-10A3-7240A0B23AB1}"/>
              </a:ext>
            </a:extLst>
          </p:cNvPr>
          <p:cNvGraphicFramePr>
            <a:graphicFrameLocks noGrp="1"/>
          </p:cNvGraphicFramePr>
          <p:nvPr/>
        </p:nvGraphicFramePr>
        <p:xfrm>
          <a:off x="533399" y="1316566"/>
          <a:ext cx="11192435" cy="5191810"/>
        </p:xfrm>
        <a:graphic>
          <a:graphicData uri="http://schemas.openxmlformats.org/drawingml/2006/table">
            <a:tbl>
              <a:tblPr firstRow="1" bandRow="1">
                <a:tableStyleId>{8AC34860-93B6-429A-9CBE-D8EE26E9B93E}</a:tableStyleId>
              </a:tblPr>
              <a:tblGrid>
                <a:gridCol w="11192435">
                  <a:extLst>
                    <a:ext uri="{9D8B030D-6E8A-4147-A177-3AD203B41FA5}">
                      <a16:colId xmlns:a16="http://schemas.microsoft.com/office/drawing/2014/main" val="225502689"/>
                    </a:ext>
                  </a:extLst>
                </a:gridCol>
              </a:tblGrid>
              <a:tr h="429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목표 시스템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501705"/>
                  </a:ext>
                </a:extLst>
              </a:tr>
              <a:tr h="476242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32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55721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5EB6C8D6-30C9-5997-FB8F-8EE36BDD4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b5d807d25a_29_217">
            <a:extLst>
              <a:ext uri="{FF2B5EF4-FFF2-40B4-BE49-F238E27FC236}">
                <a16:creationId xmlns:a16="http://schemas.microsoft.com/office/drawing/2014/main" id="{1B446A33-61FD-91A5-18C4-73E78BCA2A40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IT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인프라 구성</a:t>
            </a: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564" name="Google Shape;564;g1b5d807d25a_29_217">
            <a:extLst>
              <a:ext uri="{FF2B5EF4-FFF2-40B4-BE49-F238E27FC236}">
                <a16:creationId xmlns:a16="http://schemas.microsoft.com/office/drawing/2014/main" id="{6570059C-D3E0-31F8-CCB8-BDC8FB76F54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1" name="Google Shape;571;g1b5d807d25a_29_217">
            <a:extLst>
              <a:ext uri="{FF2B5EF4-FFF2-40B4-BE49-F238E27FC236}">
                <a16:creationId xmlns:a16="http://schemas.microsoft.com/office/drawing/2014/main" id="{B1816801-147C-D45B-8572-C12EC66C1329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2" name="Google Shape;572;g1b5d807d25a_29_217">
            <a:extLst>
              <a:ext uri="{FF2B5EF4-FFF2-40B4-BE49-F238E27FC236}">
                <a16:creationId xmlns:a16="http://schemas.microsoft.com/office/drawing/2014/main" id="{F2493460-4A46-1DC3-DE99-C9A5A3647947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목표 시스템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A2A87B6F-0955-29F8-8E63-90BAA33E7B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068171"/>
              </p:ext>
            </p:extLst>
          </p:nvPr>
        </p:nvGraphicFramePr>
        <p:xfrm>
          <a:off x="533399" y="1316566"/>
          <a:ext cx="11192435" cy="5191810"/>
        </p:xfrm>
        <a:graphic>
          <a:graphicData uri="http://schemas.openxmlformats.org/drawingml/2006/table">
            <a:tbl>
              <a:tblPr firstRow="1" bandRow="1">
                <a:tableStyleId>{8AC34860-93B6-429A-9CBE-D8EE26E9B93E}</a:tableStyleId>
              </a:tblPr>
              <a:tblGrid>
                <a:gridCol w="11192435">
                  <a:extLst>
                    <a:ext uri="{9D8B030D-6E8A-4147-A177-3AD203B41FA5}">
                      <a16:colId xmlns:a16="http://schemas.microsoft.com/office/drawing/2014/main" val="225502689"/>
                    </a:ext>
                  </a:extLst>
                </a:gridCol>
              </a:tblGrid>
              <a:tr h="429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목표 시스템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501705"/>
                  </a:ext>
                </a:extLst>
              </a:tr>
              <a:tr h="476242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32301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4EF9729C-61FA-4F7E-3025-61955DBD61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30" r="4700"/>
          <a:stretch/>
        </p:blipFill>
        <p:spPr>
          <a:xfrm>
            <a:off x="6174889" y="2419948"/>
            <a:ext cx="5483712" cy="358025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ED78AAB-D5B3-7DDE-385F-5B2879639277}"/>
              </a:ext>
            </a:extLst>
          </p:cNvPr>
          <p:cNvSpPr/>
          <p:nvPr/>
        </p:nvSpPr>
        <p:spPr>
          <a:xfrm>
            <a:off x="8465327" y="2036325"/>
            <a:ext cx="763145" cy="3084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A78AFE-E4FF-0675-A03A-DAA5BE291DE9}"/>
              </a:ext>
            </a:extLst>
          </p:cNvPr>
          <p:cNvSpPr/>
          <p:nvPr/>
        </p:nvSpPr>
        <p:spPr>
          <a:xfrm>
            <a:off x="2176954" y="2028957"/>
            <a:ext cx="1243978" cy="3084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</a:t>
            </a:r>
            <a:r>
              <a:rPr lang="ko-KR" altLang="en-US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참고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] </a:t>
            </a:r>
            <a:r>
              <a:rPr lang="ko-KR" altLang="en-US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포멧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7B1DACE-C3A4-62C3-AB28-A12C9323B8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935" y="2797614"/>
            <a:ext cx="5355065" cy="3043789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049ADFE-293F-53D7-2035-3C7C0B585A0D}"/>
              </a:ext>
            </a:extLst>
          </p:cNvPr>
          <p:cNvSpPr/>
          <p:nvPr/>
        </p:nvSpPr>
        <p:spPr>
          <a:xfrm>
            <a:off x="5025614" y="101758"/>
            <a:ext cx="2140772" cy="49382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42474746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66BB60A8-908A-8F3F-B860-5394FE769F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b5d807d25a_29_217">
            <a:extLst>
              <a:ext uri="{FF2B5EF4-FFF2-40B4-BE49-F238E27FC236}">
                <a16:creationId xmlns:a16="http://schemas.microsoft.com/office/drawing/2014/main" id="{35CA18F9-4DD1-B127-B2A9-BA2C12D00D73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IT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인프라 구성</a:t>
            </a: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564" name="Google Shape;564;g1b5d807d25a_29_217">
            <a:extLst>
              <a:ext uri="{FF2B5EF4-FFF2-40B4-BE49-F238E27FC236}">
                <a16:creationId xmlns:a16="http://schemas.microsoft.com/office/drawing/2014/main" id="{D6228326-645E-6C67-A8E9-BBFC0925BDA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1" name="Google Shape;571;g1b5d807d25a_29_217">
            <a:extLst>
              <a:ext uri="{FF2B5EF4-FFF2-40B4-BE49-F238E27FC236}">
                <a16:creationId xmlns:a16="http://schemas.microsoft.com/office/drawing/2014/main" id="{CAF70AF6-0A88-17DA-B669-169884F20B62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2" name="Google Shape;572;g1b5d807d25a_29_217">
            <a:extLst>
              <a:ext uri="{FF2B5EF4-FFF2-40B4-BE49-F238E27FC236}">
                <a16:creationId xmlns:a16="http://schemas.microsoft.com/office/drawing/2014/main" id="{3162D7E6-65A5-D7B3-08F6-BDE8C5687CDB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서비스 흐름도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83517CE-504B-31F8-52DE-DD75C458FFDF}"/>
              </a:ext>
            </a:extLst>
          </p:cNvPr>
          <p:cNvGraphicFramePr>
            <a:graphicFrameLocks noGrp="1"/>
          </p:cNvGraphicFramePr>
          <p:nvPr/>
        </p:nvGraphicFramePr>
        <p:xfrm>
          <a:off x="533400" y="1316565"/>
          <a:ext cx="11036300" cy="5234841"/>
        </p:xfrm>
        <a:graphic>
          <a:graphicData uri="http://schemas.openxmlformats.org/drawingml/2006/table">
            <a:tbl>
              <a:tblPr firstRow="1" bandRow="1">
                <a:tableStyleId>{8AC34860-93B6-429A-9CBE-D8EE26E9B93E}</a:tableStyleId>
              </a:tblPr>
              <a:tblGrid>
                <a:gridCol w="11036300">
                  <a:extLst>
                    <a:ext uri="{9D8B030D-6E8A-4147-A177-3AD203B41FA5}">
                      <a16:colId xmlns:a16="http://schemas.microsoft.com/office/drawing/2014/main" val="1313455402"/>
                    </a:ext>
                  </a:extLst>
                </a:gridCol>
              </a:tblGrid>
              <a:tr h="3414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i="0" u="none" strike="noStrike" cap="none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서비스 흐름도</a:t>
                      </a:r>
                      <a:r>
                        <a:rPr lang="en-US" altLang="ko-KR" sz="1400" b="1" i="0" u="none" strike="noStrike" cap="none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(flow)</a:t>
                      </a:r>
                      <a:endParaRPr lang="ko-KR" altLang="en-US" sz="1400" b="1" i="0" u="none" strike="noStrike" cap="none" dirty="0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501705"/>
                  </a:ext>
                </a:extLst>
              </a:tr>
              <a:tr h="489343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32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95837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640E2DBD-4439-56E3-C12A-5764402B2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b5d807d25a_29_217">
            <a:extLst>
              <a:ext uri="{FF2B5EF4-FFF2-40B4-BE49-F238E27FC236}">
                <a16:creationId xmlns:a16="http://schemas.microsoft.com/office/drawing/2014/main" id="{23016AB9-88EA-F619-9C81-0A8318DF8187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IT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인프라 구성</a:t>
            </a: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564" name="Google Shape;564;g1b5d807d25a_29_217">
            <a:extLst>
              <a:ext uri="{FF2B5EF4-FFF2-40B4-BE49-F238E27FC236}">
                <a16:creationId xmlns:a16="http://schemas.microsoft.com/office/drawing/2014/main" id="{3CFE0EFF-DE5C-7855-A4F9-3416D99CF57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1" name="Google Shape;571;g1b5d807d25a_29_217">
            <a:extLst>
              <a:ext uri="{FF2B5EF4-FFF2-40B4-BE49-F238E27FC236}">
                <a16:creationId xmlns:a16="http://schemas.microsoft.com/office/drawing/2014/main" id="{C49CC466-7B7B-F70E-E0A7-11EED4728946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2" name="Google Shape;572;g1b5d807d25a_29_217">
            <a:extLst>
              <a:ext uri="{FF2B5EF4-FFF2-40B4-BE49-F238E27FC236}">
                <a16:creationId xmlns:a16="http://schemas.microsoft.com/office/drawing/2014/main" id="{1FB78D2D-15D2-5F50-7856-F95B68405E13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서비스 흐름도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1971F232-918D-5A0E-AF0A-698BB44A42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877821"/>
              </p:ext>
            </p:extLst>
          </p:nvPr>
        </p:nvGraphicFramePr>
        <p:xfrm>
          <a:off x="533400" y="1316565"/>
          <a:ext cx="11036300" cy="5234841"/>
        </p:xfrm>
        <a:graphic>
          <a:graphicData uri="http://schemas.openxmlformats.org/drawingml/2006/table">
            <a:tbl>
              <a:tblPr firstRow="1" bandRow="1">
                <a:tableStyleId>{8AC34860-93B6-429A-9CBE-D8EE26E9B93E}</a:tableStyleId>
              </a:tblPr>
              <a:tblGrid>
                <a:gridCol w="11036300">
                  <a:extLst>
                    <a:ext uri="{9D8B030D-6E8A-4147-A177-3AD203B41FA5}">
                      <a16:colId xmlns:a16="http://schemas.microsoft.com/office/drawing/2014/main" val="1313455402"/>
                    </a:ext>
                  </a:extLst>
                </a:gridCol>
              </a:tblGrid>
              <a:tr h="3414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i="0" u="none" strike="noStrike" cap="none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서비스 흐름도</a:t>
                      </a:r>
                      <a:r>
                        <a:rPr lang="en-US" altLang="ko-KR" sz="1400" b="1" i="0" u="none" strike="noStrike" cap="none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(flow)</a:t>
                      </a:r>
                      <a:endParaRPr lang="ko-KR" altLang="en-US" sz="1400" b="1" i="0" u="none" strike="noStrike" cap="none" dirty="0">
                        <a:solidFill>
                          <a:schemeClr val="bg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Malgun Gothic"/>
                        <a:sym typeface="Malgun Gothic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501705"/>
                  </a:ext>
                </a:extLst>
              </a:tr>
              <a:tr h="489343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32301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E269390D-693C-7806-6CEE-B1DA812732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41" r="1813"/>
          <a:stretch/>
        </p:blipFill>
        <p:spPr>
          <a:xfrm>
            <a:off x="5861274" y="2743084"/>
            <a:ext cx="5354731" cy="279835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3C93DF7-7A1B-2085-8A48-6E57444AF3F4}"/>
              </a:ext>
            </a:extLst>
          </p:cNvPr>
          <p:cNvSpPr/>
          <p:nvPr/>
        </p:nvSpPr>
        <p:spPr>
          <a:xfrm>
            <a:off x="8465327" y="2028956"/>
            <a:ext cx="763145" cy="3084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9792886-F449-8D7E-F504-3FEF9AF3A588}"/>
              </a:ext>
            </a:extLst>
          </p:cNvPr>
          <p:cNvSpPr/>
          <p:nvPr/>
        </p:nvSpPr>
        <p:spPr>
          <a:xfrm>
            <a:off x="2176954" y="2028957"/>
            <a:ext cx="1243978" cy="3084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참고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] </a:t>
            </a:r>
            <a:r>
              <a:rPr lang="ko-KR" altLang="en-US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포멧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9D7E356-90E2-12C3-4144-4D95339DCD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380" y="2743084"/>
            <a:ext cx="4412382" cy="3008442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6A6804A-D51F-FCBF-BA29-D638E5E31E24}"/>
              </a:ext>
            </a:extLst>
          </p:cNvPr>
          <p:cNvSpPr/>
          <p:nvPr/>
        </p:nvSpPr>
        <p:spPr>
          <a:xfrm>
            <a:off x="5025614" y="101758"/>
            <a:ext cx="2140772" cy="49382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8637470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5E9855CF-0155-BB4E-4CF8-884E0E9B0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b5d807d25a_29_217">
            <a:extLst>
              <a:ext uri="{FF2B5EF4-FFF2-40B4-BE49-F238E27FC236}">
                <a16:creationId xmlns:a16="http://schemas.microsoft.com/office/drawing/2014/main" id="{A5DA8121-FBBC-6533-516F-C7289B48757F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IT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인프라 구성</a:t>
            </a: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564" name="Google Shape;564;g1b5d807d25a_29_217">
            <a:extLst>
              <a:ext uri="{FF2B5EF4-FFF2-40B4-BE49-F238E27FC236}">
                <a16:creationId xmlns:a16="http://schemas.microsoft.com/office/drawing/2014/main" id="{45C6586F-E65C-D45D-2DF9-51D69220D39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1" name="Google Shape;571;g1b5d807d25a_29_217">
            <a:extLst>
              <a:ext uri="{FF2B5EF4-FFF2-40B4-BE49-F238E27FC236}">
                <a16:creationId xmlns:a16="http://schemas.microsoft.com/office/drawing/2014/main" id="{5608E7BE-47A3-5DDE-B8B3-860A3D94CF5F}"/>
              </a:ext>
            </a:extLst>
          </p:cNvPr>
          <p:cNvCxnSpPr>
            <a:cxnSpLocks/>
          </p:cNvCxnSpPr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2" name="Google Shape;572;g1b5d807d25a_29_217">
            <a:extLst>
              <a:ext uri="{FF2B5EF4-FFF2-40B4-BE49-F238E27FC236}">
                <a16:creationId xmlns:a16="http://schemas.microsoft.com/office/drawing/2014/main" id="{817669FD-8550-92CD-2722-FF685ED4541A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인프라 구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성도</a:t>
            </a:r>
            <a:endParaRPr lang="ko-KR" altLang="en-US" sz="1600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B4DDE5F-01E9-A6FA-BDDA-AAB7257CA11C}"/>
              </a:ext>
            </a:extLst>
          </p:cNvPr>
          <p:cNvGraphicFramePr>
            <a:graphicFrameLocks noGrp="1"/>
          </p:cNvGraphicFramePr>
          <p:nvPr/>
        </p:nvGraphicFramePr>
        <p:xfrm>
          <a:off x="533399" y="1316564"/>
          <a:ext cx="11235467" cy="5256357"/>
        </p:xfrm>
        <a:graphic>
          <a:graphicData uri="http://schemas.openxmlformats.org/drawingml/2006/table">
            <a:tbl>
              <a:tblPr firstRow="1" bandRow="1">
                <a:tableStyleId>{8AC34860-93B6-429A-9CBE-D8EE26E9B93E}</a:tableStyleId>
              </a:tblPr>
              <a:tblGrid>
                <a:gridCol w="11235467">
                  <a:extLst>
                    <a:ext uri="{9D8B030D-6E8A-4147-A177-3AD203B41FA5}">
                      <a16:colId xmlns:a16="http://schemas.microsoft.com/office/drawing/2014/main" val="1313455402"/>
                    </a:ext>
                  </a:extLst>
                </a:gridCol>
              </a:tblGrid>
              <a:tr h="38889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인프라 구성도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501705"/>
                  </a:ext>
                </a:extLst>
              </a:tr>
              <a:tr h="4867464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32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54615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BFA9298C-3DDB-E581-BB6F-C5001C769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b5d807d25a_29_217">
            <a:extLst>
              <a:ext uri="{FF2B5EF4-FFF2-40B4-BE49-F238E27FC236}">
                <a16:creationId xmlns:a16="http://schemas.microsoft.com/office/drawing/2014/main" id="{A18DB22E-1515-7215-7985-017FAC7EA552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IT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인프라 구성</a:t>
            </a: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564" name="Google Shape;564;g1b5d807d25a_29_217">
            <a:extLst>
              <a:ext uri="{FF2B5EF4-FFF2-40B4-BE49-F238E27FC236}">
                <a16:creationId xmlns:a16="http://schemas.microsoft.com/office/drawing/2014/main" id="{2A3178E4-60BC-1C43-E449-E2C90412DCA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1" name="Google Shape;571;g1b5d807d25a_29_217">
            <a:extLst>
              <a:ext uri="{FF2B5EF4-FFF2-40B4-BE49-F238E27FC236}">
                <a16:creationId xmlns:a16="http://schemas.microsoft.com/office/drawing/2014/main" id="{F1D55856-8F41-BE1A-7CF2-D01C866175F5}"/>
              </a:ext>
            </a:extLst>
          </p:cNvPr>
          <p:cNvCxnSpPr>
            <a:cxnSpLocks/>
          </p:cNvCxnSpPr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2" name="Google Shape;572;g1b5d807d25a_29_217">
            <a:extLst>
              <a:ext uri="{FF2B5EF4-FFF2-40B4-BE49-F238E27FC236}">
                <a16:creationId xmlns:a16="http://schemas.microsoft.com/office/drawing/2014/main" id="{F5F32525-90B5-CDBC-6955-E86695A28F96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인프라 구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성도</a:t>
            </a:r>
            <a:endParaRPr lang="ko-KR" altLang="en-US" sz="1600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3837A24-7A3B-926E-3067-54EAAD149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3890327"/>
              </p:ext>
            </p:extLst>
          </p:nvPr>
        </p:nvGraphicFramePr>
        <p:xfrm>
          <a:off x="533399" y="1316564"/>
          <a:ext cx="11235467" cy="5256357"/>
        </p:xfrm>
        <a:graphic>
          <a:graphicData uri="http://schemas.openxmlformats.org/drawingml/2006/table">
            <a:tbl>
              <a:tblPr firstRow="1" bandRow="1">
                <a:tableStyleId>{8AC34860-93B6-429A-9CBE-D8EE26E9B93E}</a:tableStyleId>
              </a:tblPr>
              <a:tblGrid>
                <a:gridCol w="11235467">
                  <a:extLst>
                    <a:ext uri="{9D8B030D-6E8A-4147-A177-3AD203B41FA5}">
                      <a16:colId xmlns:a16="http://schemas.microsoft.com/office/drawing/2014/main" val="1313455402"/>
                    </a:ext>
                  </a:extLst>
                </a:gridCol>
              </a:tblGrid>
              <a:tr h="38889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Malgun Gothic"/>
                          <a:sym typeface="Malgun Gothic"/>
                        </a:rPr>
                        <a:t>인프라 구성도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501705"/>
                  </a:ext>
                </a:extLst>
              </a:tr>
              <a:tr h="4867464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32301"/>
                  </a:ext>
                </a:extLst>
              </a:tr>
            </a:tbl>
          </a:graphicData>
        </a:graphic>
      </p:graphicFrame>
      <p:pic>
        <p:nvPicPr>
          <p:cNvPr id="6" name="Object 1" descr="preencoded.png">
            <a:extLst>
              <a:ext uri="{FF2B5EF4-FFF2-40B4-BE49-F238E27FC236}">
                <a16:creationId xmlns:a16="http://schemas.microsoft.com/office/drawing/2014/main" id="{AEBD23C2-623E-4A14-D434-BB7D1AA105C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724" t="7193" r="5485" b="6724"/>
          <a:stretch/>
        </p:blipFill>
        <p:spPr>
          <a:xfrm>
            <a:off x="5890663" y="2606369"/>
            <a:ext cx="5340977" cy="320276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4AC7DEC-1A2C-9EDD-E10A-7531E912E3BC}"/>
              </a:ext>
            </a:extLst>
          </p:cNvPr>
          <p:cNvSpPr/>
          <p:nvPr/>
        </p:nvSpPr>
        <p:spPr>
          <a:xfrm>
            <a:off x="8179578" y="2028957"/>
            <a:ext cx="763145" cy="3084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7C2CA30-723B-9AA1-6870-F5AF13150567}"/>
              </a:ext>
            </a:extLst>
          </p:cNvPr>
          <p:cNvSpPr/>
          <p:nvPr/>
        </p:nvSpPr>
        <p:spPr>
          <a:xfrm>
            <a:off x="2176954" y="2028957"/>
            <a:ext cx="1243978" cy="3084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</a:t>
            </a:r>
            <a:r>
              <a:rPr lang="ko-KR" altLang="en-US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참고</a:t>
            </a:r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] </a:t>
            </a:r>
            <a:r>
              <a:rPr lang="ko-KR" altLang="en-US" b="1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포멧</a:t>
            </a:r>
            <a:endParaRPr lang="ko-KR" altLang="en-US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64468059-FB9E-EAC1-CD6D-5F5EB22EB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612" y="3305696"/>
            <a:ext cx="4731083" cy="1804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64E3EB6-AD3A-F73D-512A-29B2C8032446}"/>
              </a:ext>
            </a:extLst>
          </p:cNvPr>
          <p:cNvSpPr/>
          <p:nvPr/>
        </p:nvSpPr>
        <p:spPr>
          <a:xfrm>
            <a:off x="5025614" y="101758"/>
            <a:ext cx="2140772" cy="49382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1714539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26E9521-833C-46B2-A322-CF4643D25B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Google Shape;55;p44"/>
          <p:cNvSpPr/>
          <p:nvPr/>
        </p:nvSpPr>
        <p:spPr>
          <a:xfrm>
            <a:off x="1578196" y="2461534"/>
            <a:ext cx="120173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lang="en-US" sz="200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STEP</a:t>
            </a:r>
            <a:r>
              <a:rPr lang="ko-KR" altLang="en-US" sz="200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sz="200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1</a:t>
            </a:r>
            <a:r>
              <a:rPr lang="en-US" sz="2000" b="0" i="0" u="none" strike="noStrike" cap="none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.</a:t>
            </a:r>
            <a:endParaRPr sz="2000" b="0" i="0" u="none" strike="noStrike" cap="none">
              <a:solidFill>
                <a:srgbClr val="02BDB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cxnSp>
        <p:nvCxnSpPr>
          <p:cNvPr id="4" name="Google Shape;56;p44"/>
          <p:cNvCxnSpPr/>
          <p:nvPr/>
        </p:nvCxnSpPr>
        <p:spPr>
          <a:xfrm>
            <a:off x="1662559" y="3018266"/>
            <a:ext cx="0" cy="1159127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57;p11">
            <a:extLst>
              <a:ext uri="{FF2B5EF4-FFF2-40B4-BE49-F238E27FC236}">
                <a16:creationId xmlns:a16="http://schemas.microsoft.com/office/drawing/2014/main" id="{E1AD9563-D93B-CF8A-F4B4-B9023CB45518}"/>
              </a:ext>
            </a:extLst>
          </p:cNvPr>
          <p:cNvSpPr txBox="1">
            <a:spLocks/>
          </p:cNvSpPr>
          <p:nvPr/>
        </p:nvSpPr>
        <p:spPr>
          <a:xfrm>
            <a:off x="1918259" y="3150510"/>
            <a:ext cx="8355481" cy="89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sz="5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과제 심의 산출물</a:t>
            </a:r>
          </a:p>
        </p:txBody>
      </p:sp>
    </p:spTree>
    <p:extLst>
      <p:ext uri="{BB962C8B-B14F-4D97-AF65-F5344CB8AC3E}">
        <p14:creationId xmlns:p14="http://schemas.microsoft.com/office/powerpoint/2010/main" val="11733553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2DD4CF00-9475-251B-A9E1-F8CAEE3AC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b5d807d25a_29_217">
            <a:extLst>
              <a:ext uri="{FF2B5EF4-FFF2-40B4-BE49-F238E27FC236}">
                <a16:creationId xmlns:a16="http://schemas.microsoft.com/office/drawing/2014/main" id="{CF7E1597-E2E8-AC3E-7C4F-B6E4F67FD3F6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프로토타입</a:t>
            </a:r>
            <a:endParaRPr sz="1800" dirty="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564" name="Google Shape;564;g1b5d807d25a_29_217">
            <a:extLst>
              <a:ext uri="{FF2B5EF4-FFF2-40B4-BE49-F238E27FC236}">
                <a16:creationId xmlns:a16="http://schemas.microsoft.com/office/drawing/2014/main" id="{FD3C6279-271A-FE86-5F93-E541AA50D7F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1" name="Google Shape;571;g1b5d807d25a_29_217">
            <a:extLst>
              <a:ext uri="{FF2B5EF4-FFF2-40B4-BE49-F238E27FC236}">
                <a16:creationId xmlns:a16="http://schemas.microsoft.com/office/drawing/2014/main" id="{7EEAD09E-C497-C546-610B-8E5775FC8C77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2" name="Google Shape;572;g1b5d807d25a_29_217">
            <a:extLst>
              <a:ext uri="{FF2B5EF4-FFF2-40B4-BE49-F238E27FC236}">
                <a16:creationId xmlns:a16="http://schemas.microsoft.com/office/drawing/2014/main" id="{05136D7B-6F26-6DE6-DB5F-B342908B5A2C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프로토타입</a:t>
            </a:r>
            <a:endParaRPr sz="1600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78E2BC1E-DA52-A043-E567-CAE6AD618B5B}"/>
              </a:ext>
            </a:extLst>
          </p:cNvPr>
          <p:cNvGraphicFramePr>
            <a:graphicFrameLocks noGrp="1"/>
          </p:cNvGraphicFramePr>
          <p:nvPr/>
        </p:nvGraphicFramePr>
        <p:xfrm>
          <a:off x="533400" y="1316565"/>
          <a:ext cx="11036300" cy="5288629"/>
        </p:xfrm>
        <a:graphic>
          <a:graphicData uri="http://schemas.openxmlformats.org/drawingml/2006/table">
            <a:tbl>
              <a:tblPr firstRow="1" bandRow="1">
                <a:tableStyleId>{8AC34860-93B6-429A-9CBE-D8EE26E9B93E}</a:tableStyleId>
              </a:tblPr>
              <a:tblGrid>
                <a:gridCol w="11036300">
                  <a:extLst>
                    <a:ext uri="{9D8B030D-6E8A-4147-A177-3AD203B41FA5}">
                      <a16:colId xmlns:a16="http://schemas.microsoft.com/office/drawing/2014/main" val="1313455402"/>
                    </a:ext>
                  </a:extLst>
                </a:gridCol>
              </a:tblGrid>
              <a:tr h="3449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프로토타입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501705"/>
                  </a:ext>
                </a:extLst>
              </a:tr>
              <a:tr h="494371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32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07529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FB289F97-C314-A504-6A7C-DE2860866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b5d807d25a_29_217">
            <a:extLst>
              <a:ext uri="{FF2B5EF4-FFF2-40B4-BE49-F238E27FC236}">
                <a16:creationId xmlns:a16="http://schemas.microsoft.com/office/drawing/2014/main" id="{71AAAAF6-B19B-E0C6-49C9-23B108D312DF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프로토타입</a:t>
            </a:r>
            <a:endParaRPr sz="1800" dirty="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564" name="Google Shape;564;g1b5d807d25a_29_217">
            <a:extLst>
              <a:ext uri="{FF2B5EF4-FFF2-40B4-BE49-F238E27FC236}">
                <a16:creationId xmlns:a16="http://schemas.microsoft.com/office/drawing/2014/main" id="{B2AE046E-B272-86D6-D504-00D0E4DBF7B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1" name="Google Shape;571;g1b5d807d25a_29_217">
            <a:extLst>
              <a:ext uri="{FF2B5EF4-FFF2-40B4-BE49-F238E27FC236}">
                <a16:creationId xmlns:a16="http://schemas.microsoft.com/office/drawing/2014/main" id="{6D3266A3-043B-D0C6-1E61-8842DAD78018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2" name="Google Shape;572;g1b5d807d25a_29_217">
            <a:extLst>
              <a:ext uri="{FF2B5EF4-FFF2-40B4-BE49-F238E27FC236}">
                <a16:creationId xmlns:a16="http://schemas.microsoft.com/office/drawing/2014/main" id="{91B16E16-7FBF-704B-76BF-A75F0E20752C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프로토타입</a:t>
            </a:r>
            <a:endParaRPr sz="1600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0F324F4B-DEB6-7E9A-1A24-2ED4AC8491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3167962"/>
              </p:ext>
            </p:extLst>
          </p:nvPr>
        </p:nvGraphicFramePr>
        <p:xfrm>
          <a:off x="533400" y="1316565"/>
          <a:ext cx="11036300" cy="5288629"/>
        </p:xfrm>
        <a:graphic>
          <a:graphicData uri="http://schemas.openxmlformats.org/drawingml/2006/table">
            <a:tbl>
              <a:tblPr firstRow="1" bandRow="1">
                <a:tableStyleId>{8AC34860-93B6-429A-9CBE-D8EE26E9B93E}</a:tableStyleId>
              </a:tblPr>
              <a:tblGrid>
                <a:gridCol w="11036300">
                  <a:extLst>
                    <a:ext uri="{9D8B030D-6E8A-4147-A177-3AD203B41FA5}">
                      <a16:colId xmlns:a16="http://schemas.microsoft.com/office/drawing/2014/main" val="1313455402"/>
                    </a:ext>
                  </a:extLst>
                </a:gridCol>
              </a:tblGrid>
              <a:tr h="3449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프로토타입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501705"/>
                  </a:ext>
                </a:extLst>
              </a:tr>
              <a:tr h="4943718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3230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F59C56BF-BA72-0379-3122-543DBEF8ED29}"/>
              </a:ext>
            </a:extLst>
          </p:cNvPr>
          <p:cNvSpPr/>
          <p:nvPr/>
        </p:nvSpPr>
        <p:spPr>
          <a:xfrm>
            <a:off x="4805496" y="2025460"/>
            <a:ext cx="2473823" cy="3084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AI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모델링 </a:t>
            </a:r>
            <a:r>
              <a:rPr lang="ko-KR" altLang="en-US" b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결과 예시</a:t>
            </a:r>
            <a:endParaRPr lang="en-US" altLang="ko-KR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C6C7266-9976-F2A0-240A-857194F474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860" t="37665" r="57502" b="13580"/>
          <a:stretch/>
        </p:blipFill>
        <p:spPr>
          <a:xfrm>
            <a:off x="710222" y="2432797"/>
            <a:ext cx="4894512" cy="356740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7561622-499E-BD5E-CADF-168291471CA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972" t="28328" r="34516" b="11066"/>
          <a:stretch/>
        </p:blipFill>
        <p:spPr>
          <a:xfrm>
            <a:off x="5696371" y="2476973"/>
            <a:ext cx="5648261" cy="3236483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E9B453C-81CE-718D-F3E0-83ABF4864B32}"/>
              </a:ext>
            </a:extLst>
          </p:cNvPr>
          <p:cNvSpPr/>
          <p:nvPr/>
        </p:nvSpPr>
        <p:spPr>
          <a:xfrm>
            <a:off x="5025614" y="101758"/>
            <a:ext cx="2140772" cy="49382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33220330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>
          <a:extLst>
            <a:ext uri="{FF2B5EF4-FFF2-40B4-BE49-F238E27FC236}">
              <a16:creationId xmlns:a16="http://schemas.microsoft.com/office/drawing/2014/main" id="{044B1DD4-933A-2D3F-5E1C-F8AB1FE5D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b5d807d25a_29_217">
            <a:extLst>
              <a:ext uri="{FF2B5EF4-FFF2-40B4-BE49-F238E27FC236}">
                <a16:creationId xmlns:a16="http://schemas.microsoft.com/office/drawing/2014/main" id="{C7812086-4DB5-B672-B377-01BFD71D83D4}"/>
              </a:ext>
            </a:extLst>
          </p:cNvPr>
          <p:cNvSpPr txBox="1"/>
          <p:nvPr/>
        </p:nvSpPr>
        <p:spPr>
          <a:xfrm>
            <a:off x="134654" y="101758"/>
            <a:ext cx="507653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타당성 검토</a:t>
            </a:r>
            <a:r>
              <a:rPr 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프로토타입</a:t>
            </a:r>
            <a:endParaRPr sz="1800" dirty="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564" name="Google Shape;564;g1b5d807d25a_29_217">
            <a:extLst>
              <a:ext uri="{FF2B5EF4-FFF2-40B4-BE49-F238E27FC236}">
                <a16:creationId xmlns:a16="http://schemas.microsoft.com/office/drawing/2014/main" id="{77336D4D-BAF2-6576-927F-14DBD1F2EE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1" name="Google Shape;571;g1b5d807d25a_29_217">
            <a:extLst>
              <a:ext uri="{FF2B5EF4-FFF2-40B4-BE49-F238E27FC236}">
                <a16:creationId xmlns:a16="http://schemas.microsoft.com/office/drawing/2014/main" id="{CBA41808-6B5B-FF0E-4A33-E9696138DA48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2" name="Google Shape;572;g1b5d807d25a_29_217">
            <a:extLst>
              <a:ext uri="{FF2B5EF4-FFF2-40B4-BE49-F238E27FC236}">
                <a16:creationId xmlns:a16="http://schemas.microsoft.com/office/drawing/2014/main" id="{ED430546-8B61-1D01-AEB8-F40EC6B81850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 dirty="0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프로토타입</a:t>
            </a:r>
            <a:endParaRPr sz="1600" b="1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495834BB-F505-C23B-B6CA-AF601634D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6131745"/>
              </p:ext>
            </p:extLst>
          </p:nvPr>
        </p:nvGraphicFramePr>
        <p:xfrm>
          <a:off x="533400" y="1316566"/>
          <a:ext cx="11036300" cy="5191810"/>
        </p:xfrm>
        <a:graphic>
          <a:graphicData uri="http://schemas.openxmlformats.org/drawingml/2006/table">
            <a:tbl>
              <a:tblPr firstRow="1" bandRow="1">
                <a:tableStyleId>{8AC34860-93B6-429A-9CBE-D8EE26E9B93E}</a:tableStyleId>
              </a:tblPr>
              <a:tblGrid>
                <a:gridCol w="11036300">
                  <a:extLst>
                    <a:ext uri="{9D8B030D-6E8A-4147-A177-3AD203B41FA5}">
                      <a16:colId xmlns:a16="http://schemas.microsoft.com/office/drawing/2014/main" val="1313455402"/>
                    </a:ext>
                  </a:extLst>
                </a:gridCol>
              </a:tblGrid>
              <a:tr h="38596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프로토타입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501705"/>
                  </a:ext>
                </a:extLst>
              </a:tr>
              <a:tr h="480584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2932301"/>
                  </a:ext>
                </a:extLst>
              </a:tr>
            </a:tbl>
          </a:graphicData>
        </a:graphic>
      </p:graphicFrame>
      <p:pic>
        <p:nvPicPr>
          <p:cNvPr id="3" name="그림 2" descr="스크린샷, 텍스트, 그래픽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B6230CBD-544C-8687-1CF3-E00718095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0" y="2440144"/>
            <a:ext cx="6382177" cy="3560062"/>
          </a:xfrm>
          <a:prstGeom prst="rect">
            <a:avLst/>
          </a:prstGeom>
        </p:spPr>
      </p:pic>
      <p:pic>
        <p:nvPicPr>
          <p:cNvPr id="4" name="그림 3" descr="텍스트, 스크린샷, 휴대 전화, 모바일 기기이(가) 표시된 사진&#10;&#10;자동 생성된 설명">
            <a:extLst>
              <a:ext uri="{FF2B5EF4-FFF2-40B4-BE49-F238E27FC236}">
                <a16:creationId xmlns:a16="http://schemas.microsoft.com/office/drawing/2014/main" id="{C6E34540-5194-9979-B1EA-552A422ADF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27" r="-92" b="-73"/>
          <a:stretch/>
        </p:blipFill>
        <p:spPr>
          <a:xfrm>
            <a:off x="7012563" y="2763551"/>
            <a:ext cx="4557137" cy="276294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F20AF2C-D99E-7AA4-6C08-DF3F13D248C9}"/>
              </a:ext>
            </a:extLst>
          </p:cNvPr>
          <p:cNvSpPr/>
          <p:nvPr/>
        </p:nvSpPr>
        <p:spPr>
          <a:xfrm>
            <a:off x="5369921" y="1981372"/>
            <a:ext cx="1452157" cy="3084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UI/UX </a:t>
            </a:r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예시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894D2B29-D3B5-6416-DE38-6D77C410A93D}"/>
              </a:ext>
            </a:extLst>
          </p:cNvPr>
          <p:cNvSpPr/>
          <p:nvPr/>
        </p:nvSpPr>
        <p:spPr>
          <a:xfrm>
            <a:off x="5025614" y="101758"/>
            <a:ext cx="2140772" cy="49382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3109540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26E9521-833C-46B2-A322-CF4643D25B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Google Shape;55;p44"/>
          <p:cNvSpPr/>
          <p:nvPr/>
        </p:nvSpPr>
        <p:spPr>
          <a:xfrm>
            <a:off x="1578196" y="2461534"/>
            <a:ext cx="120173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lang="en-US" sz="200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STEP</a:t>
            </a:r>
            <a:r>
              <a:rPr lang="ko-KR" altLang="en-US" sz="200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sz="200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3</a:t>
            </a:r>
            <a:r>
              <a:rPr lang="en-US" sz="2000" b="0" i="0" u="none" strike="noStrike" cap="none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.</a:t>
            </a:r>
            <a:endParaRPr sz="2000" b="0" i="0" u="none" strike="noStrike" cap="none">
              <a:solidFill>
                <a:srgbClr val="02BDB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cxnSp>
        <p:nvCxnSpPr>
          <p:cNvPr id="4" name="Google Shape;56;p44"/>
          <p:cNvCxnSpPr/>
          <p:nvPr/>
        </p:nvCxnSpPr>
        <p:spPr>
          <a:xfrm>
            <a:off x="1662559" y="3018266"/>
            <a:ext cx="0" cy="1159127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57;p11">
            <a:extLst>
              <a:ext uri="{FF2B5EF4-FFF2-40B4-BE49-F238E27FC236}">
                <a16:creationId xmlns:a16="http://schemas.microsoft.com/office/drawing/2014/main" id="{E1AD9563-D93B-CF8A-F4B4-B9023CB45518}"/>
              </a:ext>
            </a:extLst>
          </p:cNvPr>
          <p:cNvSpPr txBox="1">
            <a:spLocks/>
          </p:cNvSpPr>
          <p:nvPr/>
        </p:nvSpPr>
        <p:spPr>
          <a:xfrm>
            <a:off x="1918259" y="3150510"/>
            <a:ext cx="8355481" cy="89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sz="5400" b="1" spc="-100" dirty="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품질 평가 산출물</a:t>
            </a:r>
          </a:p>
        </p:txBody>
      </p:sp>
    </p:spTree>
    <p:extLst>
      <p:ext uri="{BB962C8B-B14F-4D97-AF65-F5344CB8AC3E}">
        <p14:creationId xmlns:p14="http://schemas.microsoft.com/office/powerpoint/2010/main" val="23128742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7BFB05C2-610A-8EDF-5060-79AA4BCBD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5d807d25a_29_63">
            <a:extLst>
              <a:ext uri="{FF2B5EF4-FFF2-40B4-BE49-F238E27FC236}">
                <a16:creationId xmlns:a16="http://schemas.microsoft.com/office/drawing/2014/main" id="{2E91B7F4-678D-2699-18DC-9B9CD4E83C49}"/>
              </a:ext>
            </a:extLst>
          </p:cNvPr>
          <p:cNvSpPr txBox="1"/>
          <p:nvPr/>
        </p:nvSpPr>
        <p:spPr>
          <a:xfrm>
            <a:off x="134653" y="101758"/>
            <a:ext cx="629036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품질 평가</a:t>
            </a:r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Weekly Scrum Template</a:t>
            </a:r>
            <a:endParaRPr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06" name="Google Shape;406;g1b5d807d25a_29_63">
            <a:extLst>
              <a:ext uri="{FF2B5EF4-FFF2-40B4-BE49-F238E27FC236}">
                <a16:creationId xmlns:a16="http://schemas.microsoft.com/office/drawing/2014/main" id="{2A696FA7-36C0-169A-77FC-44058B27B49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B6554D72-5A5C-3C32-2DE1-41DCD455E1D8}"/>
              </a:ext>
            </a:extLst>
          </p:cNvPr>
          <p:cNvGraphicFramePr>
            <a:graphicFrameLocks noGrp="1"/>
          </p:cNvGraphicFramePr>
          <p:nvPr/>
        </p:nvGraphicFramePr>
        <p:xfrm>
          <a:off x="546016" y="1293245"/>
          <a:ext cx="11141348" cy="52353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2077">
                  <a:extLst>
                    <a:ext uri="{9D8B030D-6E8A-4147-A177-3AD203B41FA5}">
                      <a16:colId xmlns:a16="http://schemas.microsoft.com/office/drawing/2014/main" val="2246536521"/>
                    </a:ext>
                  </a:extLst>
                </a:gridCol>
                <a:gridCol w="2882069">
                  <a:extLst>
                    <a:ext uri="{9D8B030D-6E8A-4147-A177-3AD203B41FA5}">
                      <a16:colId xmlns:a16="http://schemas.microsoft.com/office/drawing/2014/main" val="3343903442"/>
                    </a:ext>
                  </a:extLst>
                </a:gridCol>
                <a:gridCol w="2961865">
                  <a:extLst>
                    <a:ext uri="{9D8B030D-6E8A-4147-A177-3AD203B41FA5}">
                      <a16:colId xmlns:a16="http://schemas.microsoft.com/office/drawing/2014/main" val="422251080"/>
                    </a:ext>
                  </a:extLst>
                </a:gridCol>
                <a:gridCol w="2785337">
                  <a:extLst>
                    <a:ext uri="{9D8B030D-6E8A-4147-A177-3AD203B41FA5}">
                      <a16:colId xmlns:a16="http://schemas.microsoft.com/office/drawing/2014/main" val="1633466939"/>
                    </a:ext>
                  </a:extLst>
                </a:gridCol>
              </a:tblGrid>
              <a:tr h="4060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분야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이번 주 한 일 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차주 계획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이슈사항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519638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 수집 및 분석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1688119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제안전략 수립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7519532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시각화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인프라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6491691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제안서 작성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/ PPT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디자인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26094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9752156"/>
                  </a:ext>
                </a:extLst>
              </a:tr>
            </a:tbl>
          </a:graphicData>
        </a:graphic>
      </p:graphicFrame>
      <p:sp>
        <p:nvSpPr>
          <p:cNvPr id="3" name="Google Shape;396;g1b5d807d25a_29_53">
            <a:extLst>
              <a:ext uri="{FF2B5EF4-FFF2-40B4-BE49-F238E27FC236}">
                <a16:creationId xmlns:a16="http://schemas.microsoft.com/office/drawing/2014/main" id="{1D3C33E4-FD92-4CE3-0419-79C5C456732E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cxnSp>
        <p:nvCxnSpPr>
          <p:cNvPr id="4" name="Google Shape;394;g1b5d807d25a_29_53">
            <a:extLst>
              <a:ext uri="{FF2B5EF4-FFF2-40B4-BE49-F238E27FC236}">
                <a16:creationId xmlns:a16="http://schemas.microsoft.com/office/drawing/2014/main" id="{B18BA919-30A1-8A2B-BC66-90420224516E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396;g1b5d807d25a_29_53">
            <a:extLst>
              <a:ext uri="{FF2B5EF4-FFF2-40B4-BE49-F238E27FC236}">
                <a16:creationId xmlns:a16="http://schemas.microsoft.com/office/drawing/2014/main" id="{D7E78FCF-7932-AAD7-C182-C13B31B21305}"/>
              </a:ext>
            </a:extLst>
          </p:cNvPr>
          <p:cNvSpPr txBox="1"/>
          <p:nvPr/>
        </p:nvSpPr>
        <p:spPr>
          <a:xfrm>
            <a:off x="456198" y="829765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Weekly Scrum Template 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(6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sz="1600" b="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93532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5F161718-203C-31F5-05F5-1259E25B3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5d807d25a_29_63">
            <a:extLst>
              <a:ext uri="{FF2B5EF4-FFF2-40B4-BE49-F238E27FC236}">
                <a16:creationId xmlns:a16="http://schemas.microsoft.com/office/drawing/2014/main" id="{2C0BFCB8-5F39-0CEC-0823-F5BD43A4D546}"/>
              </a:ext>
            </a:extLst>
          </p:cNvPr>
          <p:cNvSpPr txBox="1"/>
          <p:nvPr/>
        </p:nvSpPr>
        <p:spPr>
          <a:xfrm>
            <a:off x="134653" y="101758"/>
            <a:ext cx="629036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품질 평가</a:t>
            </a:r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Weekly Scrum Template</a:t>
            </a:r>
            <a:endParaRPr lang="en-US" altLang="ko-KR" sz="2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06" name="Google Shape;406;g1b5d807d25a_29_63">
            <a:extLst>
              <a:ext uri="{FF2B5EF4-FFF2-40B4-BE49-F238E27FC236}">
                <a16:creationId xmlns:a16="http://schemas.microsoft.com/office/drawing/2014/main" id="{DFCDF25B-9D49-8638-4FB5-75F45BD77DF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EA423C3-B79F-CB24-501F-FF7E3BB65A9C}"/>
              </a:ext>
            </a:extLst>
          </p:cNvPr>
          <p:cNvGraphicFramePr>
            <a:graphicFrameLocks noGrp="1"/>
          </p:cNvGraphicFramePr>
          <p:nvPr/>
        </p:nvGraphicFramePr>
        <p:xfrm>
          <a:off x="546016" y="1293245"/>
          <a:ext cx="11141348" cy="52353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2077">
                  <a:extLst>
                    <a:ext uri="{9D8B030D-6E8A-4147-A177-3AD203B41FA5}">
                      <a16:colId xmlns:a16="http://schemas.microsoft.com/office/drawing/2014/main" val="2246536521"/>
                    </a:ext>
                  </a:extLst>
                </a:gridCol>
                <a:gridCol w="2882069">
                  <a:extLst>
                    <a:ext uri="{9D8B030D-6E8A-4147-A177-3AD203B41FA5}">
                      <a16:colId xmlns:a16="http://schemas.microsoft.com/office/drawing/2014/main" val="3343903442"/>
                    </a:ext>
                  </a:extLst>
                </a:gridCol>
                <a:gridCol w="2961865">
                  <a:extLst>
                    <a:ext uri="{9D8B030D-6E8A-4147-A177-3AD203B41FA5}">
                      <a16:colId xmlns:a16="http://schemas.microsoft.com/office/drawing/2014/main" val="422251080"/>
                    </a:ext>
                  </a:extLst>
                </a:gridCol>
                <a:gridCol w="2785337">
                  <a:extLst>
                    <a:ext uri="{9D8B030D-6E8A-4147-A177-3AD203B41FA5}">
                      <a16:colId xmlns:a16="http://schemas.microsoft.com/office/drawing/2014/main" val="1633466939"/>
                    </a:ext>
                  </a:extLst>
                </a:gridCol>
              </a:tblGrid>
              <a:tr h="4060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분야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이번 주 한 일 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차주 계획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이슈사항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519638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 수집 및 분석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en-US" altLang="ko-KR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 err="1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ㅇㅇㅇㅇㅇ</a:t>
                      </a:r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1688119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제안전략 수립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7519532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시각화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인프라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6491691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제안서 작성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/ PPT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디자인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26094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9752156"/>
                  </a:ext>
                </a:extLst>
              </a:tr>
            </a:tbl>
          </a:graphicData>
        </a:graphic>
      </p:graphicFrame>
      <p:sp>
        <p:nvSpPr>
          <p:cNvPr id="3" name="Google Shape;396;g1b5d807d25a_29_53">
            <a:extLst>
              <a:ext uri="{FF2B5EF4-FFF2-40B4-BE49-F238E27FC236}">
                <a16:creationId xmlns:a16="http://schemas.microsoft.com/office/drawing/2014/main" id="{670B301B-2B6E-F87B-ABE1-604E78B2344E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cxnSp>
        <p:nvCxnSpPr>
          <p:cNvPr id="4" name="Google Shape;394;g1b5d807d25a_29_53">
            <a:extLst>
              <a:ext uri="{FF2B5EF4-FFF2-40B4-BE49-F238E27FC236}">
                <a16:creationId xmlns:a16="http://schemas.microsoft.com/office/drawing/2014/main" id="{FE61FC17-931D-3D66-3D76-615761C8B6EF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396;g1b5d807d25a_29_53">
            <a:extLst>
              <a:ext uri="{FF2B5EF4-FFF2-40B4-BE49-F238E27FC236}">
                <a16:creationId xmlns:a16="http://schemas.microsoft.com/office/drawing/2014/main" id="{40FD5AC9-D663-0F4B-2E9E-1625746C714B}"/>
              </a:ext>
            </a:extLst>
          </p:cNvPr>
          <p:cNvSpPr txBox="1"/>
          <p:nvPr/>
        </p:nvSpPr>
        <p:spPr>
          <a:xfrm>
            <a:off x="456198" y="829765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Weekly Scrum Template 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(7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sz="1600" b="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47335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26E9521-833C-46B2-A322-CF4643D25BE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Google Shape;55;p44"/>
          <p:cNvSpPr/>
          <p:nvPr/>
        </p:nvSpPr>
        <p:spPr>
          <a:xfrm>
            <a:off x="1578196" y="2461534"/>
            <a:ext cx="120173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BDB6"/>
              </a:buClr>
              <a:buSzPts val="2000"/>
              <a:buFont typeface="Malgun Gothic"/>
              <a:buNone/>
            </a:pPr>
            <a:r>
              <a:rPr lang="en-US" sz="200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STEP</a:t>
            </a:r>
            <a:r>
              <a:rPr lang="ko-KR" altLang="en-US" sz="200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</a:t>
            </a:r>
            <a:r>
              <a:rPr lang="en-US" altLang="ko-KR" sz="2000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4</a:t>
            </a:r>
            <a:r>
              <a:rPr lang="en-US" sz="2000" b="0" i="0" u="none" strike="noStrike" cap="none">
                <a:solidFill>
                  <a:srgbClr val="02BDB6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.</a:t>
            </a:r>
            <a:endParaRPr sz="2000" b="0" i="0" u="none" strike="noStrike" cap="none">
              <a:solidFill>
                <a:srgbClr val="02BDB6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cxnSp>
        <p:nvCxnSpPr>
          <p:cNvPr id="4" name="Google Shape;56;p44"/>
          <p:cNvCxnSpPr/>
          <p:nvPr/>
        </p:nvCxnSpPr>
        <p:spPr>
          <a:xfrm>
            <a:off x="1662559" y="3018266"/>
            <a:ext cx="0" cy="1159127"/>
          </a:xfrm>
          <a:prstGeom prst="straightConnector1">
            <a:avLst/>
          </a:prstGeom>
          <a:noFill/>
          <a:ln w="28575" cap="flat" cmpd="sng">
            <a:solidFill>
              <a:srgbClr val="02BDB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57;p11">
            <a:extLst>
              <a:ext uri="{FF2B5EF4-FFF2-40B4-BE49-F238E27FC236}">
                <a16:creationId xmlns:a16="http://schemas.microsoft.com/office/drawing/2014/main" id="{E1AD9563-D93B-CF8A-F4B4-B9023CB45518}"/>
              </a:ext>
            </a:extLst>
          </p:cNvPr>
          <p:cNvSpPr txBox="1">
            <a:spLocks/>
          </p:cNvSpPr>
          <p:nvPr/>
        </p:nvSpPr>
        <p:spPr>
          <a:xfrm>
            <a:off x="1918259" y="3150510"/>
            <a:ext cx="8355481" cy="894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2523" tIns="56246" rIns="112523" bIns="56246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72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sz="5400" b="1" spc="-100">
                <a:ln w="3175">
                  <a:solidFill>
                    <a:schemeClr val="tx1">
                      <a:alpha val="3000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과제 완료 처리 </a:t>
            </a:r>
          </a:p>
        </p:txBody>
      </p:sp>
    </p:spTree>
    <p:extLst>
      <p:ext uri="{BB962C8B-B14F-4D97-AF65-F5344CB8AC3E}">
        <p14:creationId xmlns:p14="http://schemas.microsoft.com/office/powerpoint/2010/main" val="20376623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32FE3B32-2BB9-543F-83C5-90C8D155A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5d807d25a_29_63">
            <a:extLst>
              <a:ext uri="{FF2B5EF4-FFF2-40B4-BE49-F238E27FC236}">
                <a16:creationId xmlns:a16="http://schemas.microsoft.com/office/drawing/2014/main" id="{BAFE5DC2-EEAB-06BB-9960-ADF9642DF07E}"/>
              </a:ext>
            </a:extLst>
          </p:cNvPr>
          <p:cNvSpPr txBox="1"/>
          <p:nvPr/>
        </p:nvSpPr>
        <p:spPr>
          <a:xfrm>
            <a:off x="134653" y="101758"/>
            <a:ext cx="629036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과제 완료</a:t>
            </a:r>
            <a:r>
              <a:rPr lang="en-US" alt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Weekly Scrum Template</a:t>
            </a:r>
            <a:endParaRPr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06" name="Google Shape;406;g1b5d807d25a_29_63">
            <a:extLst>
              <a:ext uri="{FF2B5EF4-FFF2-40B4-BE49-F238E27FC236}">
                <a16:creationId xmlns:a16="http://schemas.microsoft.com/office/drawing/2014/main" id="{AC9FA18C-0EBD-17CE-DCBD-5840477666F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FB095C8-9C22-8522-E06F-938BCE47C7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8099770"/>
              </p:ext>
            </p:extLst>
          </p:nvPr>
        </p:nvGraphicFramePr>
        <p:xfrm>
          <a:off x="546016" y="1293245"/>
          <a:ext cx="11007697" cy="52581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11123">
                  <a:extLst>
                    <a:ext uri="{9D8B030D-6E8A-4147-A177-3AD203B41FA5}">
                      <a16:colId xmlns:a16="http://schemas.microsoft.com/office/drawing/2014/main" val="2246536521"/>
                    </a:ext>
                  </a:extLst>
                </a:gridCol>
                <a:gridCol w="4448287">
                  <a:extLst>
                    <a:ext uri="{9D8B030D-6E8A-4147-A177-3AD203B41FA5}">
                      <a16:colId xmlns:a16="http://schemas.microsoft.com/office/drawing/2014/main" val="3343903442"/>
                    </a:ext>
                  </a:extLst>
                </a:gridCol>
                <a:gridCol w="4448287">
                  <a:extLst>
                    <a:ext uri="{9D8B030D-6E8A-4147-A177-3AD203B41FA5}">
                      <a16:colId xmlns:a16="http://schemas.microsoft.com/office/drawing/2014/main" val="422251080"/>
                    </a:ext>
                  </a:extLst>
                </a:gridCol>
              </a:tblGrid>
              <a:tr h="3962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분야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이번 주 한 일 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차주 계획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519638"/>
                  </a:ext>
                </a:extLst>
              </a:tr>
              <a:tr h="2430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최종산출물</a:t>
                      </a:r>
                      <a:endParaRPr lang="en-US" sz="1400" b="1" u="none" strike="noStrike" cap="none" dirty="0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u="none" strike="noStrike" cap="none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-. </a:t>
                      </a:r>
                      <a:r>
                        <a:rPr lang="ko-KR" altLang="en-US" sz="1400" u="none" strike="noStrike" cap="none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최종산출물</a:t>
                      </a:r>
                      <a:r>
                        <a:rPr lang="en-US" altLang="ko-KR" sz="1400" u="none" strike="noStrike" cap="none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(7</a:t>
                      </a:r>
                      <a:r>
                        <a:rPr lang="ko-KR" altLang="en-US" sz="1400" u="none" strike="noStrike" cap="none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종 확인</a:t>
                      </a:r>
                      <a:r>
                        <a:rPr lang="en-US" altLang="ko-KR" sz="1400" u="none" strike="noStrike" cap="none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</a:t>
                      </a:r>
                      <a:endParaRPr sz="1400" u="none" strike="noStrike" cap="none" dirty="0">
                        <a:solidFill>
                          <a:schemeClr val="bg1">
                            <a:lumMod val="75000"/>
                          </a:schemeClr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-. </a:t>
                      </a:r>
                      <a:r>
                        <a:rPr lang="ko-KR" altLang="en-US" sz="1400" u="none" strike="noStrike" cap="none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데이터 정리</a:t>
                      </a:r>
                      <a:endParaRPr sz="1400" u="none" strike="noStrike" cap="none" dirty="0">
                        <a:solidFill>
                          <a:schemeClr val="bg1">
                            <a:lumMod val="75000"/>
                          </a:schemeClr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3371688119"/>
                  </a:ext>
                </a:extLst>
              </a:tr>
              <a:tr h="2430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b="1">
                          <a:solidFill>
                            <a:schemeClr val="tx1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발표회 준비</a:t>
                      </a:r>
                      <a:endParaRPr lang="en-US" b="1">
                        <a:solidFill>
                          <a:schemeClr val="tx1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>
                        <a:solidFill>
                          <a:schemeClr val="bg1">
                            <a:lumMod val="75000"/>
                          </a:schemeClr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-. </a:t>
                      </a:r>
                      <a:r>
                        <a:rPr lang="ko-KR" altLang="en-US" sz="1400" u="none" strike="noStrike" cap="none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발표회 </a:t>
                      </a:r>
                      <a:r>
                        <a:rPr lang="en-US" altLang="ko-KR" sz="1400" u="none" strike="noStrike" cap="none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Q&amp;A </a:t>
                      </a:r>
                      <a:r>
                        <a:rPr lang="ko-KR" altLang="en-US" sz="1400" u="none" strike="noStrike" cap="none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준비</a:t>
                      </a:r>
                      <a:endParaRPr sz="1400" u="none" strike="noStrike" cap="none" dirty="0">
                        <a:solidFill>
                          <a:schemeClr val="bg1">
                            <a:lumMod val="75000"/>
                          </a:schemeClr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3267519532"/>
                  </a:ext>
                </a:extLst>
              </a:tr>
            </a:tbl>
          </a:graphicData>
        </a:graphic>
      </p:graphicFrame>
      <p:sp>
        <p:nvSpPr>
          <p:cNvPr id="3" name="Google Shape;396;g1b5d807d25a_29_53">
            <a:extLst>
              <a:ext uri="{FF2B5EF4-FFF2-40B4-BE49-F238E27FC236}">
                <a16:creationId xmlns:a16="http://schemas.microsoft.com/office/drawing/2014/main" id="{10F5F8CC-18A9-2F50-24E6-F046EDC9D832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cxnSp>
        <p:nvCxnSpPr>
          <p:cNvPr id="4" name="Google Shape;394;g1b5d807d25a_29_53">
            <a:extLst>
              <a:ext uri="{FF2B5EF4-FFF2-40B4-BE49-F238E27FC236}">
                <a16:creationId xmlns:a16="http://schemas.microsoft.com/office/drawing/2014/main" id="{FF9CDDBE-2379-1D54-4F15-B1B51135C01D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396;g1b5d807d25a_29_53">
            <a:extLst>
              <a:ext uri="{FF2B5EF4-FFF2-40B4-BE49-F238E27FC236}">
                <a16:creationId xmlns:a16="http://schemas.microsoft.com/office/drawing/2014/main" id="{C66F0CBD-28F8-B64E-93B4-8B0605D71D30}"/>
              </a:ext>
            </a:extLst>
          </p:cNvPr>
          <p:cNvSpPr txBox="1"/>
          <p:nvPr/>
        </p:nvSpPr>
        <p:spPr>
          <a:xfrm>
            <a:off x="456198" y="829765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Weekly Scrum Template 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(8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sz="1600" b="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71863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1" name="Google Shape;1161;g1b5d807d25a_29_3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1578"/>
            <a:ext cx="12192000" cy="6869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2" name="Google Shape;1162;g1b5d807d25a_29_3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43487" y="3181859"/>
            <a:ext cx="2105026" cy="482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5d807d25a_29_63"/>
          <p:cNvSpPr txBox="1"/>
          <p:nvPr/>
        </p:nvSpPr>
        <p:spPr>
          <a:xfrm>
            <a:off x="134653" y="101758"/>
            <a:ext cx="6290369" cy="461624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t" anchorCtr="0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chemeClr val="lt1"/>
                </a:solidFill>
                <a:latin typeface="나눔스퀘어 ExtraBold"/>
                <a:ea typeface="나눔스퀘어 ExtraBold"/>
                <a:cs typeface="맑은 고딕"/>
                <a:sym typeface="맑은 고딕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/>
                <a:ea typeface="나눔스퀘어 ExtraBold"/>
                <a:cs typeface="맑은 고딕"/>
                <a:sym typeface="맑은 고딕"/>
              </a:rPr>
              <a:t>과제 심의</a:t>
            </a:r>
            <a:r>
              <a:rPr lang="en-US" altLang="ko-KR" sz="2400" b="1">
                <a:solidFill>
                  <a:schemeClr val="lt1"/>
                </a:solidFill>
                <a:latin typeface="나눔스퀘어 ExtraBold"/>
                <a:ea typeface="나눔스퀘어 ExtraBold"/>
                <a:cs typeface="맑은 고딕"/>
                <a:sym typeface="맑은 고딕"/>
              </a:rPr>
              <a:t>] Weekly Scrum Template</a:t>
            </a:r>
            <a:endParaRPr>
              <a:latin typeface="나눔스퀘어 ExtraBold"/>
              <a:ea typeface="나눔스퀘어 ExtraBold"/>
            </a:endParaRPr>
          </a:p>
        </p:txBody>
      </p:sp>
      <p:pic>
        <p:nvPicPr>
          <p:cNvPr id="406" name="Google Shape;406;g1b5d807d25a_29_63"/>
          <p:cNvPicPr/>
          <p:nvPr/>
        </p:nvPicPr>
        <p:blipFill rotWithShape="1">
          <a:blip r:embed="rId3">
            <a:alphaModFix/>
          </a:blip>
          <a:srcRect/>
          <a:stretch>
            <a:fillRect/>
          </a:stretch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546016" y="1293245"/>
          <a:ext cx="11141348" cy="52353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2077"/>
                <a:gridCol w="2882069"/>
                <a:gridCol w="2961865"/>
                <a:gridCol w="2785337"/>
              </a:tblGrid>
              <a:tr h="406045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나눔스퀘어 Bold"/>
                          <a:ea typeface="나눔스퀘어 Bold"/>
                        </a:rPr>
                        <a:t>분야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나눔스퀘어 Bold"/>
                          <a:ea typeface="나눔스퀘어 Bold"/>
                        </a:rPr>
                        <a:t>이번 주 한 일 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나눔스퀘어 Bold"/>
                          <a:ea typeface="나눔스퀘어 Bold"/>
                        </a:rPr>
                        <a:t>차주 계획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 b="1">
                          <a:solidFill>
                            <a:schemeClr val="bg1"/>
                          </a:solidFill>
                          <a:latin typeface="나눔스퀘어 Bold"/>
                          <a:ea typeface="나눔스퀘어 Bold"/>
                        </a:rPr>
                        <a:t>이슈사항</a:t>
                      </a:r>
                      <a:endParaRPr lang="ko-KR" altLang="en-US" b="1">
                        <a:solidFill>
                          <a:schemeClr val="bg1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  <a:tr h="965866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>
                          <a:latin typeface="나눔스퀘어 Bold"/>
                          <a:ea typeface="나눔스퀘어 Bold"/>
                        </a:rPr>
                        <a:t>데이터 수집 및 분석</a:t>
                      </a: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marL="285750" indent="-285750" algn="l" latinLnBrk="1">
                        <a:buFont typeface="Arial"/>
                        <a:buChar char="•"/>
                        <a:defRPr/>
                      </a:pP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관련 데이터 찾기</a:t>
                      </a:r>
                      <a:r>
                        <a:rPr lang="en-US" altLang="ko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(</a:t>
                      </a: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공공기관</a:t>
                      </a:r>
                      <a:r>
                        <a:rPr lang="en-US" altLang="ko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)</a:t>
                      </a:r>
                      <a:endParaRPr lang="en-US" altLang="ko-KR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/>
                        <a:ea typeface="나눔스퀘어 Bold"/>
                      </a:endParaRPr>
                    </a:p>
                    <a:p>
                      <a:pPr marL="285750" indent="-285750" algn="l" latinLnBrk="1">
                        <a:buFont typeface="Arial"/>
                        <a:buChar char="•"/>
                        <a:defRPr/>
                      </a:pP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데이터 분석 방향성 토의</a:t>
                      </a:r>
                      <a:endParaRPr lang="en-US" altLang="ko-KR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marL="285750" indent="-285750" algn="l" latinLnBrk="1">
                        <a:buFont typeface="Arial"/>
                        <a:buChar char="•"/>
                        <a:defRPr/>
                      </a:pP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분석 방향성 설립 및 상관관계 검증</a:t>
                      </a:r>
                      <a:endParaRPr lang="ko-KR" altLang="en-US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/>
                        <a:ea typeface="나눔스퀘어 Bold"/>
                      </a:endParaRPr>
                    </a:p>
                    <a:p>
                      <a:pPr marL="285750" indent="-285750" algn="l" latinLnBrk="1">
                        <a:buFont typeface="Arial"/>
                        <a:buChar char="•"/>
                        <a:defRPr/>
                      </a:pP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사용알고리즘 채택 및 모델링 진행</a:t>
                      </a:r>
                      <a:endParaRPr lang="ko-KR" altLang="en-US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marL="285750" indent="-285750" algn="l" latinLnBrk="1">
                        <a:buFont typeface="Arial"/>
                        <a:buChar char="•"/>
                        <a:defRPr/>
                      </a:pP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데이터를 추가로 찾아야 </a:t>
                      </a:r>
                      <a:endParaRPr lang="ko-KR" altLang="en-US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/>
                        <a:ea typeface="나눔스퀘어 Bold"/>
                      </a:endParaRPr>
                    </a:p>
                    <a:p>
                      <a:pPr marL="0" indent="0" algn="l" latinLnBrk="1">
                        <a:buFont typeface="Arial"/>
                        <a:buNone/>
                        <a:defRPr/>
                      </a:pPr>
                      <a:r>
                        <a:rPr lang="en-US" altLang="ko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     </a:t>
                      </a: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하는데 없어서 데이터 제작</a:t>
                      </a:r>
                      <a:endParaRPr lang="ko-KR" altLang="en-US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/>
                        <a:ea typeface="나눔스퀘어 Bold"/>
                      </a:endParaRPr>
                    </a:p>
                    <a:p>
                      <a:pPr marL="0" indent="0" algn="l" latinLnBrk="1">
                        <a:buFont typeface="Arial"/>
                        <a:buNone/>
                        <a:defRPr/>
                      </a:pPr>
                      <a:r>
                        <a:rPr lang="en-US" altLang="ko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    </a:t>
                      </a: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/>
                          <a:ea typeface="나눔스퀘어 Bold"/>
                        </a:rPr>
                        <a:t> 고민중</a:t>
                      </a:r>
                      <a:endParaRPr lang="en-US" altLang="ko-KR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</a:tr>
              <a:tr h="965866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>
                          <a:latin typeface="나눔스퀘어 Bold"/>
                          <a:ea typeface="나눔스퀘어 Bold"/>
                        </a:rPr>
                        <a:t>제안전략 수립</a:t>
                      </a: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</a:tr>
              <a:tr h="965866"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r>
                        <a:rPr lang="ko-KR" altLang="en-US">
                          <a:latin typeface="나눔스퀘어 Bold"/>
                          <a:ea typeface="나눔스퀘어 Bold"/>
                        </a:rPr>
                        <a:t>시각화</a:t>
                      </a:r>
                      <a:r>
                        <a:rPr lang="en-US" altLang="ko-KR">
                          <a:latin typeface="나눔스퀘어 Bold"/>
                          <a:ea typeface="나눔스퀘어 Bold"/>
                        </a:rPr>
                        <a:t>, </a:t>
                      </a:r>
                      <a:r>
                        <a:rPr lang="ko-KR" altLang="en-US">
                          <a:latin typeface="나눔스퀘어 Bold"/>
                          <a:ea typeface="나눔스퀘어 Bold"/>
                        </a:rPr>
                        <a:t>인프라</a:t>
                      </a: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</a:tr>
              <a:tr h="965866">
                <a:tc>
                  <a:txBody>
                    <a:bodyPr vert="horz" lIns="91440" tIns="45720" rIns="91440" bIns="45720" anchor="ctr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  <a:defRPr/>
                      </a:pPr>
                      <a:r>
                        <a:rPr lang="ko-KR" altLang="en-US">
                          <a:latin typeface="나눔스퀘어 Bold"/>
                          <a:ea typeface="나눔스퀘어 Bold"/>
                        </a:rPr>
                        <a:t>제안서 작성</a:t>
                      </a:r>
                      <a:r>
                        <a:rPr lang="en-US" altLang="ko-KR">
                          <a:latin typeface="나눔스퀘어 Bold"/>
                          <a:ea typeface="나눔스퀘어 Bold"/>
                        </a:rPr>
                        <a:t>/ PPT </a:t>
                      </a:r>
                      <a:r>
                        <a:rPr lang="ko-KR" altLang="en-US">
                          <a:latin typeface="나눔스퀘어 Bold"/>
                          <a:ea typeface="나눔스퀘어 Bold"/>
                        </a:rPr>
                        <a:t>디자인</a:t>
                      </a: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</a:tr>
              <a:tr h="965866">
                <a:tc>
                  <a:txBody>
                    <a:bodyPr vert="horz" lIns="91440" tIns="45720" rIns="91440" bIns="45720" anchor="ctr" anchorCtr="0"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  <a:defRPr/>
                      </a:pPr>
                      <a:r>
                        <a:rPr lang="ko-KR" altLang="en-US">
                          <a:latin typeface="나눔스퀘어 Bold"/>
                          <a:ea typeface="나눔스퀘어 Bold"/>
                        </a:rPr>
                        <a:t>기타</a:t>
                      </a: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  <a:tc>
                  <a:txBody>
                    <a:bodyPr vert="horz" lIns="91440" tIns="45720" rIns="91440" bIns="45720" anchor="ctr" anchorCtr="0"/>
                    <a:p>
                      <a:pPr algn="ctr" latinLnBrk="1">
                        <a:defRPr/>
                      </a:pPr>
                      <a:endParaRPr lang="ko-KR" altLang="en-US">
                        <a:latin typeface="나눔스퀘어 Bold"/>
                        <a:ea typeface="나눔스퀘어 Bold"/>
                      </a:endParaRPr>
                    </a:p>
                  </a:txBody>
                  <a:tcPr marL="91440" marR="91440" anchor="ctr"/>
                </a:tc>
              </a:tr>
            </a:tbl>
          </a:graphicData>
        </a:graphic>
      </p:graphicFrame>
      <p:sp>
        <p:nvSpPr>
          <p:cNvPr id="3" name="Google Shape;396;g1b5d807d25a_29_53"/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/>
            </a:pPr>
            <a:endParaRPr sz="1600" b="0">
              <a:solidFill>
                <a:schemeClr val="dk1"/>
              </a:solidFill>
              <a:latin typeface="나눔스퀘어 ExtraBold"/>
              <a:ea typeface="나눔스퀘어 ExtraBold"/>
              <a:sym typeface="Arial"/>
            </a:endParaRPr>
          </a:p>
        </p:txBody>
      </p:sp>
      <p:cxnSp>
        <p:nvCxnSpPr>
          <p:cNvPr id="4" name="Google Shape;394;g1b5d807d25a_29_53"/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/>
            <a:headEnd w="sm" len="sm"/>
            <a:tailEnd w="sm" len="sm"/>
          </a:ln>
        </p:spPr>
      </p:cxnSp>
      <p:sp>
        <p:nvSpPr>
          <p:cNvPr id="5" name="Google Shape;396;g1b5d807d25a_29_53"/>
          <p:cNvSpPr txBox="1"/>
          <p:nvPr/>
        </p:nvSpPr>
        <p:spPr>
          <a:xfrm>
            <a:off x="456198" y="829765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/>
            </a:pPr>
            <a:r>
              <a:rPr lang="en-US" altLang="ko-KR" sz="1600" b="1">
                <a:solidFill>
                  <a:srgbClr val="000000"/>
                </a:solidFill>
                <a:latin typeface="나눔스퀘어 ExtraBold"/>
                <a:ea typeface="나눔스퀘어 ExtraBold"/>
                <a:sym typeface="Arial"/>
              </a:rPr>
              <a:t>Weekly Scrum Template </a:t>
            </a:r>
            <a:r>
              <a:rPr lang="en-US" altLang="ko-KR" sz="1600" b="1">
                <a:latin typeface="나눔스퀘어 ExtraBold"/>
                <a:ea typeface="나눔스퀘어 ExtraBold"/>
              </a:rPr>
              <a:t>(1</a:t>
            </a:r>
            <a:r>
              <a:rPr lang="ko-KR" altLang="en-US" sz="1600" b="1">
                <a:latin typeface="나눔스퀘어 ExtraBold"/>
                <a:ea typeface="나눔스퀘어 ExtraBold"/>
              </a:rPr>
              <a:t>주차</a:t>
            </a:r>
            <a:r>
              <a:rPr lang="en-US" altLang="ko-KR" sz="1600" b="1">
                <a:latin typeface="나눔스퀘어 ExtraBold"/>
                <a:ea typeface="나눔스퀘어 ExtraBold"/>
              </a:rPr>
              <a:t>)</a:t>
            </a:r>
            <a:endParaRPr sz="1600" b="0">
              <a:solidFill>
                <a:schemeClr val="dk1"/>
              </a:solidFill>
              <a:latin typeface="나눔스퀘어 ExtraBold"/>
              <a:ea typeface="나눔스퀘어 ExtraBold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>
          <a:extLst>
            <a:ext uri="{FF2B5EF4-FFF2-40B4-BE49-F238E27FC236}">
              <a16:creationId xmlns:a16="http://schemas.microsoft.com/office/drawing/2014/main" id="{A197228D-C772-9315-8FD8-FBCCDCB14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5d807d25a_29_63">
            <a:extLst>
              <a:ext uri="{FF2B5EF4-FFF2-40B4-BE49-F238E27FC236}">
                <a16:creationId xmlns:a16="http://schemas.microsoft.com/office/drawing/2014/main" id="{21648D91-D7D0-9DEE-898A-CE36D41AA2E2}"/>
              </a:ext>
            </a:extLst>
          </p:cNvPr>
          <p:cNvSpPr txBox="1"/>
          <p:nvPr/>
        </p:nvSpPr>
        <p:spPr>
          <a:xfrm>
            <a:off x="134653" y="101758"/>
            <a:ext cx="629036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과제 심의</a:t>
            </a:r>
            <a:r>
              <a:rPr lang="en-US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Weekly Scrum Template</a:t>
            </a:r>
            <a:endParaRPr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06" name="Google Shape;406;g1b5d807d25a_29_63">
            <a:extLst>
              <a:ext uri="{FF2B5EF4-FFF2-40B4-BE49-F238E27FC236}">
                <a16:creationId xmlns:a16="http://schemas.microsoft.com/office/drawing/2014/main" id="{6A9E5541-E81D-9279-210A-8A211867999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B1AD4E3-6A0D-960C-E9F4-D6D249A1C7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5645856"/>
              </p:ext>
            </p:extLst>
          </p:nvPr>
        </p:nvGraphicFramePr>
        <p:xfrm>
          <a:off x="546016" y="1293245"/>
          <a:ext cx="11141348" cy="52353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2077">
                  <a:extLst>
                    <a:ext uri="{9D8B030D-6E8A-4147-A177-3AD203B41FA5}">
                      <a16:colId xmlns:a16="http://schemas.microsoft.com/office/drawing/2014/main" val="2246536521"/>
                    </a:ext>
                  </a:extLst>
                </a:gridCol>
                <a:gridCol w="2882069">
                  <a:extLst>
                    <a:ext uri="{9D8B030D-6E8A-4147-A177-3AD203B41FA5}">
                      <a16:colId xmlns:a16="http://schemas.microsoft.com/office/drawing/2014/main" val="3343903442"/>
                    </a:ext>
                  </a:extLst>
                </a:gridCol>
                <a:gridCol w="2961865">
                  <a:extLst>
                    <a:ext uri="{9D8B030D-6E8A-4147-A177-3AD203B41FA5}">
                      <a16:colId xmlns:a16="http://schemas.microsoft.com/office/drawing/2014/main" val="422251080"/>
                    </a:ext>
                  </a:extLst>
                </a:gridCol>
                <a:gridCol w="2785337">
                  <a:extLst>
                    <a:ext uri="{9D8B030D-6E8A-4147-A177-3AD203B41FA5}">
                      <a16:colId xmlns:a16="http://schemas.microsoft.com/office/drawing/2014/main" val="1633466939"/>
                    </a:ext>
                  </a:extLst>
                </a:gridCol>
              </a:tblGrid>
              <a:tr h="4060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분야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이번 주 한 일 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차주 계획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이슈사항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519638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 수집 및 분석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관련 데이터 찾기</a:t>
                      </a:r>
                      <a:r>
                        <a:rPr lang="en-US" altLang="ko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공공기관</a:t>
                      </a:r>
                      <a:r>
                        <a:rPr lang="en-US" altLang="ko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 분석 방향성 토의</a:t>
                      </a:r>
                      <a:endParaRPr lang="en-US" altLang="ko-KR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분석 방향성 설립 및 상관관계 검증</a:t>
                      </a:r>
                      <a:endParaRPr lang="en-US" altLang="ko-KR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사용알고리즘 채택 및 모델링 진행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데이터를 추가로 찾아야 </a:t>
                      </a:r>
                      <a:endParaRPr lang="en-US" altLang="ko-KR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    </a:t>
                      </a: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하는데 없어서 데이터 제작</a:t>
                      </a:r>
                      <a:endParaRPr lang="en-US" altLang="ko-KR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   </a:t>
                      </a:r>
                      <a:r>
                        <a:rPr lang="ko-KR" alt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고민중</a:t>
                      </a:r>
                      <a:endParaRPr lang="en-US" altLang="ko-KR">
                        <a:solidFill>
                          <a:schemeClr val="bg1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1688119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제안전략 수립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7519532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시각화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인프라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6491691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제안서 작성</a:t>
                      </a:r>
                      <a:r>
                        <a:rPr lang="en-US" altLang="ko-KR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/ PPT </a:t>
                      </a: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디자인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26094"/>
                  </a:ext>
                </a:extLst>
              </a:tr>
              <a:tr h="9658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9752156"/>
                  </a:ext>
                </a:extLst>
              </a:tr>
            </a:tbl>
          </a:graphicData>
        </a:graphic>
      </p:graphicFrame>
      <p:sp>
        <p:nvSpPr>
          <p:cNvPr id="3" name="Google Shape;396;g1b5d807d25a_29_53">
            <a:extLst>
              <a:ext uri="{FF2B5EF4-FFF2-40B4-BE49-F238E27FC236}">
                <a16:creationId xmlns:a16="http://schemas.microsoft.com/office/drawing/2014/main" id="{1B422DD9-8CAF-1BC0-1256-BC712D2F76FA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cxnSp>
        <p:nvCxnSpPr>
          <p:cNvPr id="4" name="Google Shape;394;g1b5d807d25a_29_53">
            <a:extLst>
              <a:ext uri="{FF2B5EF4-FFF2-40B4-BE49-F238E27FC236}">
                <a16:creationId xmlns:a16="http://schemas.microsoft.com/office/drawing/2014/main" id="{7F4E332F-AC5B-5D8F-DF55-149E5954CBA9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396;g1b5d807d25a_29_53">
            <a:extLst>
              <a:ext uri="{FF2B5EF4-FFF2-40B4-BE49-F238E27FC236}">
                <a16:creationId xmlns:a16="http://schemas.microsoft.com/office/drawing/2014/main" id="{F261731C-7D27-B24C-7FDA-9A3BEA7CFF0B}"/>
              </a:ext>
            </a:extLst>
          </p:cNvPr>
          <p:cNvSpPr txBox="1"/>
          <p:nvPr/>
        </p:nvSpPr>
        <p:spPr>
          <a:xfrm>
            <a:off x="456198" y="829765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altLang="ko-KR" sz="1600" b="1" dirty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Weekly Scrum Template 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(2</a:t>
            </a:r>
            <a:r>
              <a:rPr lang="ko-KR" altLang="en-US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주차</a:t>
            </a:r>
            <a:r>
              <a:rPr lang="en-US" altLang="ko-KR" sz="1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sz="1600" b="0" dirty="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E28F67F-293E-6326-E435-D58F695AAC5B}"/>
              </a:ext>
            </a:extLst>
          </p:cNvPr>
          <p:cNvSpPr/>
          <p:nvPr/>
        </p:nvSpPr>
        <p:spPr>
          <a:xfrm>
            <a:off x="1428969" y="1736106"/>
            <a:ext cx="763145" cy="3084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3441975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b5d807d25a_29_63"/>
          <p:cNvSpPr txBox="1"/>
          <p:nvPr/>
        </p:nvSpPr>
        <p:spPr>
          <a:xfrm>
            <a:off x="134654" y="101758"/>
            <a:ext cx="6401948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과제 심의</a:t>
            </a:r>
            <a:r>
              <a:rPr lang="ko-KR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altLang="en-US" sz="2400" b="1" dirty="0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조별 과제 정의서</a:t>
            </a:r>
            <a:endParaRPr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06" name="Google Shape;406;g1b5d807d25a_29_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Google Shape;428;g1b5d807d25a_29_83">
            <a:extLst>
              <a:ext uri="{FF2B5EF4-FFF2-40B4-BE49-F238E27FC236}">
                <a16:creationId xmlns:a16="http://schemas.microsoft.com/office/drawing/2014/main" id="{6D93144C-B7E6-EC30-9108-F9DFD3898E8B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429;g1b5d807d25a_29_83">
            <a:extLst>
              <a:ext uri="{FF2B5EF4-FFF2-40B4-BE49-F238E27FC236}">
                <a16:creationId xmlns:a16="http://schemas.microsoft.com/office/drawing/2014/main" id="{7D6C9DB9-7C93-21FF-77CD-91CCA7DC3656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조별 과제 정의서</a:t>
            </a:r>
            <a:endParaRPr sz="1600" b="1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graphicFrame>
        <p:nvGraphicFramePr>
          <p:cNvPr id="2" name="Google Shape;516;g1b5d807d25a_29_172">
            <a:extLst>
              <a:ext uri="{FF2B5EF4-FFF2-40B4-BE49-F238E27FC236}">
                <a16:creationId xmlns:a16="http://schemas.microsoft.com/office/drawing/2014/main" id="{ECDE141D-6BC3-1C26-CFA6-04661EC5AB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6611888"/>
              </p:ext>
            </p:extLst>
          </p:nvPr>
        </p:nvGraphicFramePr>
        <p:xfrm>
          <a:off x="696000" y="1271525"/>
          <a:ext cx="10800000" cy="5357703"/>
        </p:xfrm>
        <a:graphic>
          <a:graphicData uri="http://schemas.openxmlformats.org/drawingml/2006/table">
            <a:tbl>
              <a:tblPr firstRow="1" bandRow="1">
                <a:noFill/>
                <a:tableStyleId>{8AC34860-93B6-429A-9CBE-D8EE26E9B93E}</a:tableStyleId>
              </a:tblPr>
              <a:tblGrid>
                <a:gridCol w="23940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059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5864">
                  <a:extLst>
                    <a:ext uri="{9D8B030D-6E8A-4147-A177-3AD203B41FA5}">
                      <a16:colId xmlns:a16="http://schemas.microsoft.com/office/drawing/2014/main" val="3154290821"/>
                    </a:ext>
                  </a:extLst>
                </a:gridCol>
                <a:gridCol w="1721965">
                  <a:extLst>
                    <a:ext uri="{9D8B030D-6E8A-4147-A177-3AD203B41FA5}">
                      <a16:colId xmlns:a16="http://schemas.microsoft.com/office/drawing/2014/main" val="2439565123"/>
                    </a:ext>
                  </a:extLst>
                </a:gridCol>
                <a:gridCol w="130185">
                  <a:extLst>
                    <a:ext uri="{9D8B030D-6E8A-4147-A177-3AD203B41FA5}">
                      <a16:colId xmlns:a16="http://schemas.microsoft.com/office/drawing/2014/main" val="1597570642"/>
                    </a:ext>
                  </a:extLst>
                </a:gridCol>
                <a:gridCol w="2801986">
                  <a:extLst>
                    <a:ext uri="{9D8B030D-6E8A-4147-A177-3AD203B41FA5}">
                      <a16:colId xmlns:a16="http://schemas.microsoft.com/office/drawing/2014/main" val="435567692"/>
                    </a:ext>
                  </a:extLst>
                </a:gridCol>
              </a:tblGrid>
              <a:tr h="37878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반</a:t>
                      </a: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/</a:t>
                      </a: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</a:t>
                      </a:r>
                      <a:endParaRPr sz="16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수도권 5반 13조</a:t>
                      </a:r>
                      <a:endParaRPr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선정 </a:t>
                      </a:r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BM</a:t>
                      </a:r>
                      <a:endParaRPr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altLang="en-US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66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6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조원 성명</a:t>
                      </a:r>
                      <a:r>
                        <a:rPr lang="en-US" altLang="ko-KR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조장을 맨 앞에</a:t>
                      </a:r>
                      <a:r>
                        <a:rPr lang="en-US" altLang="ko-KR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sz="16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400" u="none" strike="noStrike" cap="none" err="1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492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600" b="1" u="none" strike="noStrike" cap="none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과제명</a:t>
                      </a:r>
                      <a:endParaRPr sz="1600" b="1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3330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6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서비스 내용</a:t>
                      </a:r>
                      <a:br>
                        <a:rPr lang="ko-KR" altLang="en-US" sz="1600" b="1" u="none" strike="noStrike" cap="none" dirty="0">
                          <a:solidFill>
                            <a:srgbClr val="00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en-US" altLang="ko-KR" sz="16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6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기능</a:t>
                      </a:r>
                      <a:r>
                        <a:rPr lang="en-US" altLang="ko-KR" sz="16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6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기술 포함</a:t>
                      </a:r>
                      <a:r>
                        <a:rPr lang="en-US" altLang="ko-KR" sz="16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452572"/>
                  </a:ext>
                </a:extLst>
              </a:tr>
              <a:tr h="473337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6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목표 고객</a:t>
                      </a:r>
                      <a:r>
                        <a:rPr lang="en-US" altLang="ko-KR" sz="12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(B2B.B2G </a:t>
                      </a:r>
                      <a:r>
                        <a:rPr lang="ko-KR" altLang="en-US" sz="12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대상</a:t>
                      </a:r>
                      <a:r>
                        <a:rPr lang="en-US" altLang="ko-KR" sz="12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sz="16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제안사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16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과제 선정 배경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80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활용 데이터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endParaRPr sz="12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559410"/>
                  </a:ext>
                </a:extLst>
              </a:tr>
              <a:tr h="63293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6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기대 효과</a:t>
                      </a: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240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endParaRPr sz="1200" dirty="0">
                        <a:solidFill>
                          <a:schemeClr val="tx1"/>
                        </a:solidFill>
                        <a:highlight>
                          <a:srgbClr val="FFFFFF"/>
                        </a:highlight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66808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g1b5d807d25a_29_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405;g1b5d807d25a_29_63">
            <a:extLst>
              <a:ext uri="{FF2B5EF4-FFF2-40B4-BE49-F238E27FC236}">
                <a16:creationId xmlns:a16="http://schemas.microsoft.com/office/drawing/2014/main" id="{938E3A06-C22A-3DE5-C688-D37030FB2272}"/>
              </a:ext>
            </a:extLst>
          </p:cNvPr>
          <p:cNvSpPr txBox="1"/>
          <p:nvPr/>
        </p:nvSpPr>
        <p:spPr>
          <a:xfrm>
            <a:off x="134653" y="101758"/>
            <a:ext cx="673521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과제 심의</a:t>
            </a: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조별 과제 정의서</a:t>
            </a:r>
            <a:endParaRPr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5" name="Google Shape;428;g1b5d807d25a_29_83">
            <a:extLst>
              <a:ext uri="{FF2B5EF4-FFF2-40B4-BE49-F238E27FC236}">
                <a16:creationId xmlns:a16="http://schemas.microsoft.com/office/drawing/2014/main" id="{AC7D56BA-560F-7295-93C8-C9A5C47F82D4}"/>
              </a:ext>
            </a:extLst>
          </p:cNvPr>
          <p:cNvCxnSpPr/>
          <p:nvPr/>
        </p:nvCxnSpPr>
        <p:spPr>
          <a:xfrm>
            <a:off x="382521" y="752601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" name="Google Shape;429;g1b5d807d25a_29_83">
            <a:extLst>
              <a:ext uri="{FF2B5EF4-FFF2-40B4-BE49-F238E27FC236}">
                <a16:creationId xmlns:a16="http://schemas.microsoft.com/office/drawing/2014/main" id="{0E0FD90F-7C57-0C55-C0D0-38C4FB771774}"/>
              </a:ext>
            </a:extLst>
          </p:cNvPr>
          <p:cNvSpPr txBox="1"/>
          <p:nvPr/>
        </p:nvSpPr>
        <p:spPr>
          <a:xfrm>
            <a:off x="382521" y="724570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altLang="en-US" sz="1600" b="1">
                <a:solidFill>
                  <a:schemeClr val="dk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조별 과제 정의서</a:t>
            </a:r>
            <a:endParaRPr sz="1600" b="1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B64D3EF7-0C7C-8CE3-2CD6-44E1BF972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1804863"/>
              </p:ext>
            </p:extLst>
          </p:nvPr>
        </p:nvGraphicFramePr>
        <p:xfrm>
          <a:off x="618387" y="1050454"/>
          <a:ext cx="10955224" cy="2473200"/>
        </p:xfrm>
        <a:graphic>
          <a:graphicData uri="http://schemas.openxmlformats.org/drawingml/2006/table">
            <a:tbl>
              <a:tblPr firstRow="1" bandRow="1">
                <a:tableStyleId>{6F32DA17-5E74-4BDB-82E2-5F75A7F41E98}</a:tableStyleId>
              </a:tblPr>
              <a:tblGrid>
                <a:gridCol w="1369403">
                  <a:extLst>
                    <a:ext uri="{9D8B030D-6E8A-4147-A177-3AD203B41FA5}">
                      <a16:colId xmlns:a16="http://schemas.microsoft.com/office/drawing/2014/main" val="1936137407"/>
                    </a:ext>
                  </a:extLst>
                </a:gridCol>
                <a:gridCol w="1369403">
                  <a:extLst>
                    <a:ext uri="{9D8B030D-6E8A-4147-A177-3AD203B41FA5}">
                      <a16:colId xmlns:a16="http://schemas.microsoft.com/office/drawing/2014/main" val="3776787363"/>
                    </a:ext>
                  </a:extLst>
                </a:gridCol>
                <a:gridCol w="1369403">
                  <a:extLst>
                    <a:ext uri="{9D8B030D-6E8A-4147-A177-3AD203B41FA5}">
                      <a16:colId xmlns:a16="http://schemas.microsoft.com/office/drawing/2014/main" val="367042655"/>
                    </a:ext>
                  </a:extLst>
                </a:gridCol>
                <a:gridCol w="1369403">
                  <a:extLst>
                    <a:ext uri="{9D8B030D-6E8A-4147-A177-3AD203B41FA5}">
                      <a16:colId xmlns:a16="http://schemas.microsoft.com/office/drawing/2014/main" val="367195795"/>
                    </a:ext>
                  </a:extLst>
                </a:gridCol>
                <a:gridCol w="1369403">
                  <a:extLst>
                    <a:ext uri="{9D8B030D-6E8A-4147-A177-3AD203B41FA5}">
                      <a16:colId xmlns:a16="http://schemas.microsoft.com/office/drawing/2014/main" val="268400443"/>
                    </a:ext>
                  </a:extLst>
                </a:gridCol>
                <a:gridCol w="1369403">
                  <a:extLst>
                    <a:ext uri="{9D8B030D-6E8A-4147-A177-3AD203B41FA5}">
                      <a16:colId xmlns:a16="http://schemas.microsoft.com/office/drawing/2014/main" val="2451950652"/>
                    </a:ext>
                  </a:extLst>
                </a:gridCol>
                <a:gridCol w="1369403">
                  <a:extLst>
                    <a:ext uri="{9D8B030D-6E8A-4147-A177-3AD203B41FA5}">
                      <a16:colId xmlns:a16="http://schemas.microsoft.com/office/drawing/2014/main" val="1420168771"/>
                    </a:ext>
                  </a:extLst>
                </a:gridCol>
                <a:gridCol w="1369403">
                  <a:extLst>
                    <a:ext uri="{9D8B030D-6E8A-4147-A177-3AD203B41FA5}">
                      <a16:colId xmlns:a16="http://schemas.microsoft.com/office/drawing/2014/main" val="2398252464"/>
                    </a:ext>
                  </a:extLst>
                </a:gridCol>
              </a:tblGrid>
              <a:tr h="412200">
                <a:tc rowSpan="6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u="none" strike="noStrike" cap="none" dirty="0" err="1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조원별</a:t>
                      </a:r>
                      <a:endParaRPr lang="ko-KR" altLang="en-US" sz="1400" b="1" u="none" strike="noStrike" cap="none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R&amp;R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 err="1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조원명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데이터분석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인프라 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PPT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발표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3526404218"/>
                  </a:ext>
                </a:extLst>
              </a:tr>
              <a:tr h="4122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7415464"/>
                  </a:ext>
                </a:extLst>
              </a:tr>
              <a:tr h="4122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450992"/>
                  </a:ext>
                </a:extLst>
              </a:tr>
              <a:tr h="4122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6109387"/>
                  </a:ext>
                </a:extLst>
              </a:tr>
              <a:tr h="4122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750911"/>
                  </a:ext>
                </a:extLst>
              </a:tr>
              <a:tr h="41220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095922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8C674573-304E-8C4D-9A35-C147431A6E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4405980"/>
              </p:ext>
            </p:extLst>
          </p:nvPr>
        </p:nvGraphicFramePr>
        <p:xfrm>
          <a:off x="618387" y="3642137"/>
          <a:ext cx="10955226" cy="2905911"/>
        </p:xfrm>
        <a:graphic>
          <a:graphicData uri="http://schemas.openxmlformats.org/drawingml/2006/table">
            <a:tbl>
              <a:tblPr firstRow="1" bandRow="1">
                <a:tableStyleId>{6F32DA17-5E74-4BDB-82E2-5F75A7F41E98}</a:tableStyleId>
              </a:tblPr>
              <a:tblGrid>
                <a:gridCol w="1378607">
                  <a:extLst>
                    <a:ext uri="{9D8B030D-6E8A-4147-A177-3AD203B41FA5}">
                      <a16:colId xmlns:a16="http://schemas.microsoft.com/office/drawing/2014/main" val="1936137407"/>
                    </a:ext>
                  </a:extLst>
                </a:gridCol>
                <a:gridCol w="845573">
                  <a:extLst>
                    <a:ext uri="{9D8B030D-6E8A-4147-A177-3AD203B41FA5}">
                      <a16:colId xmlns:a16="http://schemas.microsoft.com/office/drawing/2014/main" val="3776787363"/>
                    </a:ext>
                  </a:extLst>
                </a:gridCol>
                <a:gridCol w="3775587">
                  <a:extLst>
                    <a:ext uri="{9D8B030D-6E8A-4147-A177-3AD203B41FA5}">
                      <a16:colId xmlns:a16="http://schemas.microsoft.com/office/drawing/2014/main" val="367042655"/>
                    </a:ext>
                  </a:extLst>
                </a:gridCol>
                <a:gridCol w="1303717">
                  <a:extLst>
                    <a:ext uri="{9D8B030D-6E8A-4147-A177-3AD203B41FA5}">
                      <a16:colId xmlns:a16="http://schemas.microsoft.com/office/drawing/2014/main" val="367195795"/>
                    </a:ext>
                  </a:extLst>
                </a:gridCol>
                <a:gridCol w="2343006">
                  <a:extLst>
                    <a:ext uri="{9D8B030D-6E8A-4147-A177-3AD203B41FA5}">
                      <a16:colId xmlns:a16="http://schemas.microsoft.com/office/drawing/2014/main" val="268400443"/>
                    </a:ext>
                  </a:extLst>
                </a:gridCol>
                <a:gridCol w="1308736">
                  <a:extLst>
                    <a:ext uri="{9D8B030D-6E8A-4147-A177-3AD203B41FA5}">
                      <a16:colId xmlns:a16="http://schemas.microsoft.com/office/drawing/2014/main" val="2451950652"/>
                    </a:ext>
                  </a:extLst>
                </a:gridCol>
              </a:tblGrid>
              <a:tr h="322879">
                <a:tc rowSpan="9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u="none" strike="noStrike" cap="none" dirty="0" err="1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주차별</a:t>
                      </a:r>
                      <a:r>
                        <a:rPr lang="ko-KR" altLang="en-US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세부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b="1" u="none" strike="noStrike" cap="none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일정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수행 과업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일정</a:t>
                      </a:r>
                      <a:r>
                        <a:rPr lang="en-US" altLang="ko-KR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기한</a:t>
                      </a:r>
                      <a:r>
                        <a:rPr lang="en-US" altLang="ko-KR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주요활동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비고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3526404218"/>
                  </a:ext>
                </a:extLst>
              </a:tr>
              <a:tr h="322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</a:t>
                      </a: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7415464"/>
                  </a:ext>
                </a:extLst>
              </a:tr>
              <a:tr h="322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  <a:endParaRPr b="1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999554"/>
                  </a:ext>
                </a:extLst>
              </a:tr>
              <a:tr h="32287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3</a:t>
                      </a: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450992"/>
                  </a:ext>
                </a:extLst>
              </a:tr>
              <a:tr h="32287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  <a:endParaRPr b="1" dirty="0">
                        <a:solidFill>
                          <a:schemeClr val="tx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6109387"/>
                  </a:ext>
                </a:extLst>
              </a:tr>
              <a:tr h="32287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</a:t>
                      </a: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750911"/>
                  </a:ext>
                </a:extLst>
              </a:tr>
              <a:tr h="322879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6</a:t>
                      </a: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095922"/>
                  </a:ext>
                </a:extLst>
              </a:tr>
              <a:tr h="322879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400" b="1" u="none" strike="noStrike" cap="none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7</a:t>
                      </a: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605004"/>
                  </a:ext>
                </a:extLst>
              </a:tr>
              <a:tr h="322879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1400" b="1" u="none" strike="noStrike" cap="none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8</a:t>
                      </a:r>
                      <a:r>
                        <a:rPr lang="ko-KR" altLang="en-US" sz="1400" b="1" u="none" strike="noStrike" cap="none" dirty="0">
                          <a:solidFill>
                            <a:schemeClr val="tx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주차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8657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7988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>
          <a:extLst>
            <a:ext uri="{FF2B5EF4-FFF2-40B4-BE49-F238E27FC236}">
              <a16:creationId xmlns:a16="http://schemas.microsoft.com/office/drawing/2014/main" id="{E918F25A-5656-DCED-157A-A27325C84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b5d807d25a_29_83">
            <a:extLst>
              <a:ext uri="{FF2B5EF4-FFF2-40B4-BE49-F238E27FC236}">
                <a16:creationId xmlns:a16="http://schemas.microsoft.com/office/drawing/2014/main" id="{155CFA85-EC53-C2A6-5654-AF611F8CB480}"/>
              </a:ext>
            </a:extLst>
          </p:cNvPr>
          <p:cNvSpPr txBox="1"/>
          <p:nvPr/>
        </p:nvSpPr>
        <p:spPr>
          <a:xfrm>
            <a:off x="134653" y="101758"/>
            <a:ext cx="686367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과제심의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데이터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정의서</a:t>
            </a: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427" name="Google Shape;427;g1b5d807d25a_29_83">
            <a:extLst>
              <a:ext uri="{FF2B5EF4-FFF2-40B4-BE49-F238E27FC236}">
                <a16:creationId xmlns:a16="http://schemas.microsoft.com/office/drawing/2014/main" id="{BDE9E62D-7054-D466-E40E-9055B2B0A04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8" name="Google Shape;428;g1b5d807d25a_29_83">
            <a:extLst>
              <a:ext uri="{FF2B5EF4-FFF2-40B4-BE49-F238E27FC236}">
                <a16:creationId xmlns:a16="http://schemas.microsoft.com/office/drawing/2014/main" id="{2A041738-1E1E-60D3-48FC-691E40E5F690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29" name="Google Shape;429;g1b5d807d25a_29_83">
            <a:extLst>
              <a:ext uri="{FF2B5EF4-FFF2-40B4-BE49-F238E27FC236}">
                <a16:creationId xmlns:a16="http://schemas.microsoft.com/office/drawing/2014/main" id="{66D4EC3E-341A-DB12-0283-A3D8E4D9A239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데이터</a:t>
            </a:r>
            <a:r>
              <a:rPr lang="en-US" altLang="ko-KR" sz="1600" b="1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 </a:t>
            </a:r>
            <a:r>
              <a:rPr lang="ko-KR" altLang="en-US" sz="1600" b="1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정의서</a:t>
            </a:r>
            <a:endParaRPr sz="1600" b="1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sp>
        <p:nvSpPr>
          <p:cNvPr id="430" name="Google Shape;430;g1b5d807d25a_29_83">
            <a:extLst>
              <a:ext uri="{FF2B5EF4-FFF2-40B4-BE49-F238E27FC236}">
                <a16:creationId xmlns:a16="http://schemas.microsoft.com/office/drawing/2014/main" id="{3E151F9C-866C-AC82-0604-6F695A0A3AB8}"/>
              </a:ext>
            </a:extLst>
          </p:cNvPr>
          <p:cNvSpPr/>
          <p:nvPr/>
        </p:nvSpPr>
        <p:spPr>
          <a:xfrm>
            <a:off x="685800" y="1468244"/>
            <a:ext cx="1886100" cy="7392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확보</a:t>
            </a:r>
            <a:r>
              <a:rPr lang="en-US" altLang="ko-KR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sz="1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방법</a:t>
            </a:r>
            <a:endParaRPr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31" name="Google Shape;431;g1b5d807d25a_29_83">
            <a:extLst>
              <a:ext uri="{FF2B5EF4-FFF2-40B4-BE49-F238E27FC236}">
                <a16:creationId xmlns:a16="http://schemas.microsoft.com/office/drawing/2014/main" id="{F7FA6032-A764-5526-4625-F98E17F5ABB4}"/>
              </a:ext>
            </a:extLst>
          </p:cNvPr>
          <p:cNvSpPr/>
          <p:nvPr/>
        </p:nvSpPr>
        <p:spPr>
          <a:xfrm>
            <a:off x="685800" y="2377499"/>
            <a:ext cx="1886100" cy="39741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1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셋</a:t>
            </a:r>
            <a:r>
              <a:rPr lang="en-US" altLang="ko-KR" sz="1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sp>
        <p:nvSpPr>
          <p:cNvPr id="433" name="Google Shape;433;g1b5d807d25a_29_83">
            <a:extLst>
              <a:ext uri="{FF2B5EF4-FFF2-40B4-BE49-F238E27FC236}">
                <a16:creationId xmlns:a16="http://schemas.microsoft.com/office/drawing/2014/main" id="{CCC16A22-D9BB-ED2A-DA62-08B9F9523B52}"/>
              </a:ext>
            </a:extLst>
          </p:cNvPr>
          <p:cNvSpPr/>
          <p:nvPr/>
        </p:nvSpPr>
        <p:spPr>
          <a:xfrm>
            <a:off x="2705280" y="1468244"/>
            <a:ext cx="8505900" cy="739200"/>
          </a:xfrm>
          <a:prstGeom prst="rect">
            <a:avLst/>
          </a:prstGeom>
          <a:noFill/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Google Shape;433;g1b5d807d25a_29_83">
            <a:extLst>
              <a:ext uri="{FF2B5EF4-FFF2-40B4-BE49-F238E27FC236}">
                <a16:creationId xmlns:a16="http://schemas.microsoft.com/office/drawing/2014/main" id="{03A20ED1-3287-8DD9-D47B-72A5F21A3B57}"/>
              </a:ext>
            </a:extLst>
          </p:cNvPr>
          <p:cNvSpPr/>
          <p:nvPr/>
        </p:nvSpPr>
        <p:spPr>
          <a:xfrm>
            <a:off x="2705280" y="2377498"/>
            <a:ext cx="8505900" cy="3974139"/>
          </a:xfrm>
          <a:prstGeom prst="rect">
            <a:avLst/>
          </a:prstGeom>
          <a:noFill/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363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>
          <a:extLst>
            <a:ext uri="{FF2B5EF4-FFF2-40B4-BE49-F238E27FC236}">
              <a16:creationId xmlns:a16="http://schemas.microsoft.com/office/drawing/2014/main" id="{525FA6F6-D64E-2AE3-F273-58ECFF138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b5d807d25a_29_83">
            <a:extLst>
              <a:ext uri="{FF2B5EF4-FFF2-40B4-BE49-F238E27FC236}">
                <a16:creationId xmlns:a16="http://schemas.microsoft.com/office/drawing/2014/main" id="{FE71B00D-C572-1EFC-A062-C26488E5337D}"/>
              </a:ext>
            </a:extLst>
          </p:cNvPr>
          <p:cNvSpPr txBox="1"/>
          <p:nvPr/>
        </p:nvSpPr>
        <p:spPr>
          <a:xfrm>
            <a:off x="134653" y="101758"/>
            <a:ext cx="686367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[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과제심의</a:t>
            </a:r>
            <a:r>
              <a:rPr lang="ko-KR" alt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] </a:t>
            </a:r>
            <a:r>
              <a:rPr lang="ko-KR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데이터</a:t>
            </a:r>
            <a:r>
              <a:rPr lang="ko-KR" altLang="en-US" sz="2400" b="1">
                <a:solidFill>
                  <a:schemeClr val="lt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Malgun Gothic"/>
                <a:sym typeface="Malgun Gothic"/>
              </a:rPr>
              <a:t> 정의서</a:t>
            </a:r>
            <a:endParaRPr sz="1800">
              <a:solidFill>
                <a:schemeClr val="lt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Malgun Gothic"/>
              <a:sym typeface="Malgun Gothic"/>
            </a:endParaRPr>
          </a:p>
        </p:txBody>
      </p:sp>
      <p:pic>
        <p:nvPicPr>
          <p:cNvPr id="427" name="Google Shape;427;g1b5d807d25a_29_83">
            <a:extLst>
              <a:ext uri="{FF2B5EF4-FFF2-40B4-BE49-F238E27FC236}">
                <a16:creationId xmlns:a16="http://schemas.microsoft.com/office/drawing/2014/main" id="{036BE83A-01D2-9309-917B-5FFA987D7D3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87766" y="156121"/>
            <a:ext cx="1313733" cy="301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8" name="Google Shape;428;g1b5d807d25a_29_83">
            <a:extLst>
              <a:ext uri="{FF2B5EF4-FFF2-40B4-BE49-F238E27FC236}">
                <a16:creationId xmlns:a16="http://schemas.microsoft.com/office/drawing/2014/main" id="{37260EAD-300E-FCAA-329A-8598601D7804}"/>
              </a:ext>
            </a:extLst>
          </p:cNvPr>
          <p:cNvCxnSpPr/>
          <p:nvPr/>
        </p:nvCxnSpPr>
        <p:spPr>
          <a:xfrm>
            <a:off x="382521" y="885825"/>
            <a:ext cx="0" cy="252413"/>
          </a:xfrm>
          <a:prstGeom prst="straightConnector1">
            <a:avLst/>
          </a:prstGeom>
          <a:noFill/>
          <a:ln w="57150" cap="flat" cmpd="sng">
            <a:solidFill>
              <a:srgbClr val="37B2A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29" name="Google Shape;429;g1b5d807d25a_29_83">
            <a:extLst>
              <a:ext uri="{FF2B5EF4-FFF2-40B4-BE49-F238E27FC236}">
                <a16:creationId xmlns:a16="http://schemas.microsoft.com/office/drawing/2014/main" id="{ECDEA354-3069-A4C0-CA34-FEC2406FBDB2}"/>
              </a:ext>
            </a:extLst>
          </p:cNvPr>
          <p:cNvSpPr txBox="1"/>
          <p:nvPr/>
        </p:nvSpPr>
        <p:spPr>
          <a:xfrm>
            <a:off x="382521" y="857794"/>
            <a:ext cx="8845951" cy="308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ko-KR" sz="1600" b="1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데이터</a:t>
            </a:r>
            <a:r>
              <a:rPr lang="en-US" altLang="ko-KR" sz="1600" b="1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 </a:t>
            </a:r>
            <a:r>
              <a:rPr lang="ko-KR" altLang="en-US" sz="1600" b="1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Arial"/>
              </a:rPr>
              <a:t>정의서</a:t>
            </a:r>
            <a:endParaRPr sz="1600" b="1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sym typeface="Arial"/>
            </a:endParaRPr>
          </a:p>
        </p:txBody>
      </p:sp>
      <p:sp>
        <p:nvSpPr>
          <p:cNvPr id="430" name="Google Shape;430;g1b5d807d25a_29_83">
            <a:extLst>
              <a:ext uri="{FF2B5EF4-FFF2-40B4-BE49-F238E27FC236}">
                <a16:creationId xmlns:a16="http://schemas.microsoft.com/office/drawing/2014/main" id="{5F1097F8-E1C8-82BC-0EE0-AFE1643A85C1}"/>
              </a:ext>
            </a:extLst>
          </p:cNvPr>
          <p:cNvSpPr/>
          <p:nvPr/>
        </p:nvSpPr>
        <p:spPr>
          <a:xfrm>
            <a:off x="685800" y="1468244"/>
            <a:ext cx="1886100" cy="7392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확보</a:t>
            </a:r>
            <a:r>
              <a:rPr lang="en-US" altLang="ko-KR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sz="1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방법</a:t>
            </a:r>
            <a:endParaRPr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31" name="Google Shape;431;g1b5d807d25a_29_83">
            <a:extLst>
              <a:ext uri="{FF2B5EF4-FFF2-40B4-BE49-F238E27FC236}">
                <a16:creationId xmlns:a16="http://schemas.microsoft.com/office/drawing/2014/main" id="{C6AE497B-1B98-B2EF-7AF0-411C10F96229}"/>
              </a:ext>
            </a:extLst>
          </p:cNvPr>
          <p:cNvSpPr/>
          <p:nvPr/>
        </p:nvSpPr>
        <p:spPr>
          <a:xfrm>
            <a:off x="685800" y="2377499"/>
            <a:ext cx="1886100" cy="39741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ko-KR" sz="1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셋</a:t>
            </a:r>
            <a:r>
              <a:rPr lang="en-US" altLang="ko-KR" sz="14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sp>
        <p:nvSpPr>
          <p:cNvPr id="433" name="Google Shape;433;g1b5d807d25a_29_83">
            <a:extLst>
              <a:ext uri="{FF2B5EF4-FFF2-40B4-BE49-F238E27FC236}">
                <a16:creationId xmlns:a16="http://schemas.microsoft.com/office/drawing/2014/main" id="{8D506862-82FB-7DBA-4765-B96497091E11}"/>
              </a:ext>
            </a:extLst>
          </p:cNvPr>
          <p:cNvSpPr/>
          <p:nvPr/>
        </p:nvSpPr>
        <p:spPr>
          <a:xfrm>
            <a:off x="2705280" y="1468244"/>
            <a:ext cx="8505900" cy="739200"/>
          </a:xfrm>
          <a:prstGeom prst="rect">
            <a:avLst/>
          </a:prstGeom>
          <a:noFill/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20F987-45FF-9497-17E1-E5F8833C05B6}"/>
              </a:ext>
            </a:extLst>
          </p:cNvPr>
          <p:cNvSpPr txBox="1"/>
          <p:nvPr/>
        </p:nvSpPr>
        <p:spPr>
          <a:xfrm>
            <a:off x="5087915" y="1683955"/>
            <a:ext cx="4140557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예시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 AI HUB,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공공데이터 포털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Roboflow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Google Shape;433;g1b5d807d25a_29_83">
            <a:extLst>
              <a:ext uri="{FF2B5EF4-FFF2-40B4-BE49-F238E27FC236}">
                <a16:creationId xmlns:a16="http://schemas.microsoft.com/office/drawing/2014/main" id="{D0807D88-52C7-1F6E-C435-4C11C279B2DC}"/>
              </a:ext>
            </a:extLst>
          </p:cNvPr>
          <p:cNvSpPr/>
          <p:nvPr/>
        </p:nvSpPr>
        <p:spPr>
          <a:xfrm>
            <a:off x="2705280" y="2377498"/>
            <a:ext cx="8505900" cy="3974139"/>
          </a:xfrm>
          <a:prstGeom prst="rect">
            <a:avLst/>
          </a:prstGeom>
          <a:noFill/>
          <a:ln w="12700" cap="flat" cmpd="sng">
            <a:solidFill>
              <a:schemeClr val="bg1">
                <a:lumMod val="6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BD4D36-ADD4-DC72-1E98-EEC4C089056A}"/>
              </a:ext>
            </a:extLst>
          </p:cNvPr>
          <p:cNvSpPr txBox="1"/>
          <p:nvPr/>
        </p:nvSpPr>
        <p:spPr>
          <a:xfrm>
            <a:off x="2883180" y="2509421"/>
            <a:ext cx="5400252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예시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783C543-7981-C9D2-3A48-DEA1ACFEE5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3352" y="2949121"/>
            <a:ext cx="8454803" cy="267712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0CBE18C3-5296-4B65-F4E1-6298130B396E}"/>
              </a:ext>
            </a:extLst>
          </p:cNvPr>
          <p:cNvSpPr/>
          <p:nvPr/>
        </p:nvSpPr>
        <p:spPr>
          <a:xfrm>
            <a:off x="5025614" y="99124"/>
            <a:ext cx="2140772" cy="493820"/>
          </a:xfrm>
          <a:prstGeom prst="roundRect">
            <a:avLst>
              <a:gd name="adj" fmla="val 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/>
              <a:t>예시</a:t>
            </a:r>
          </a:p>
        </p:txBody>
      </p:sp>
    </p:spTree>
    <p:extLst>
      <p:ext uri="{BB962C8B-B14F-4D97-AF65-F5344CB8AC3E}">
        <p14:creationId xmlns:p14="http://schemas.microsoft.com/office/powerpoint/2010/main" val="1596501682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Drif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2.1" id="{19F6FF4A-BFB8-D448-81DB-A8F1C71F8E46}" vid="{CDCDF023-17A4-CF46-89DD-D6386F64A917}"/>
    </a:ext>
  </a:extLst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2067</ep:Words>
  <ep:PresentationFormat/>
  <ep:Paragraphs>0</ep:Paragraphs>
  <ep:Slides>38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38</vt:i4>
      </vt:variant>
    </vt:vector>
  </ep:HeadingPairs>
  <ep:TitlesOfParts>
    <vt:vector size="40" baseType="lpstr">
      <vt:lpstr>Office 테마</vt:lpstr>
      <vt:lpstr>Drift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  <vt:lpstr>슬라이드 32</vt:lpstr>
      <vt:lpstr>슬라이드 33</vt:lpstr>
      <vt:lpstr>슬라이드 34</vt:lpstr>
      <vt:lpstr>슬라이드 35</vt:lpstr>
      <vt:lpstr>슬라이드 36</vt:lpstr>
      <vt:lpstr>슬라이드 37</vt:lpstr>
      <vt:lpstr>슬라이드 38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2022-11-28T04:55:46.000</dcterms:created>
  <dc:creator>최혜민(육성기획팀)</dc:creator>
  <cp:lastModifiedBy>User</cp:lastModifiedBy>
  <dcterms:modified xsi:type="dcterms:W3CDTF">2025-07-07T08:40:47.915</dcterms:modified>
  <cp:revision>40</cp:revision>
  <dc:title>PowerPoint 프레젠테이션</dc:title>
  <cp:version/>
</cp:coreProperties>
</file>

<file path=docProps/thumbnail.jpeg>
</file>